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8288000" cy="10287000"/>
  <p:notesSz cx="6858000" cy="9144000"/>
  <p:embeddedFontLst>
    <p:embeddedFont>
      <p:font typeface="Arial Unicode" panose="02020500000000000000" charset="-120"/>
      <p:regular r:id="rId29"/>
    </p:embeddedFont>
    <p:embeddedFont>
      <p:font typeface="Arial Unicode Bold" panose="02020500000000000000" charset="-120"/>
      <p:regular r:id="rId30"/>
    </p:embeddedFont>
    <p:embeddedFont>
      <p:font typeface="Noto Sans T Chinese" panose="02020500000000000000" charset="-120"/>
      <p:regular r:id="rId31"/>
    </p:embeddedFont>
    <p:embeddedFont>
      <p:font typeface="Noto Sans T Chinese Bold" panose="02020500000000000000" charset="-120"/>
      <p:regular r:id="rId32"/>
    </p:embeddedFont>
    <p:embeddedFont>
      <p:font typeface="王漢宗特黑體" panose="02020500000000000000" charset="-120"/>
      <p:regular r:id="rId33"/>
    </p:embeddedFont>
    <p:embeddedFont>
      <p:font typeface="芫荽" panose="02020500000000000000" charset="-120"/>
      <p:regular r:id="rId34"/>
    </p:embeddedFont>
    <p:embeddedFont>
      <p:font typeface="Arimo" panose="02020500000000000000" charset="0"/>
      <p:regular r:id="rId35"/>
    </p:embeddedFont>
    <p:embeddedFont>
      <p:font typeface="Arimo Bold" panose="02020500000000000000" charset="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39" d="100"/>
          <a:sy n="39" d="100"/>
        </p:scale>
        <p:origin x="84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15.07.2025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學習單上的問題一，設計的緣由是因為目前108課綱中有關此一時代的發展主要都著重於組織或團體的介紹，學生大多對人物缺乏認識。建議教師可讓各小組選不同的類別，完成學習單上台報告，讓學生藉由其他同學的報告而對各類別人物能有多樣化的認識。若超過六組，則可指引剩餘的小組，在「文協人物」「鄉紳儒士」「叛逆青年」，這三項與高中課文較為相關的分類，進行選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學習單上的問題一，設計的緣由是因為目前108課綱中有關此一時代的發展主要都著重於組織或團體的介紹，學生大多對人物缺乏認識。建議教師可讓各小組選不同的類別，完成學習單上台報告，讓學生藉由其他同學的報告而對各類別人物能有多樣化的認識。若超過六組，則可指引剩餘的小組，在「文協人物」「鄉紳儒士」「叛逆青年」，這三項與高中課文較為相關的分類，進行選擇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hyperlink" Target="https://tca100.nmth.gov.tw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hyperlink" Target="https://tca100.nmth.gov.tw" TargetMode="External"/><Relationship Id="rId5" Type="http://schemas.openxmlformats.org/officeDocument/2006/relationships/image" Target="../media/image6.svg"/><Relationship Id="rId10" Type="http://schemas.openxmlformats.org/officeDocument/2006/relationships/image" Target="../media/image23.svg"/><Relationship Id="rId4" Type="http://schemas.openxmlformats.org/officeDocument/2006/relationships/image" Target="../media/image5.pn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hyperlink" Target="https://tca100.nmth.gov.tw/person-intro-all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hyperlink" Target="https://tca100.nmth.gov.tw/person-intro-all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Relationship Id="rId9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hyperlink" Target="https://tca100.nmth.gov.tw/person-intro-all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2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tca100.nmth.gov.tw" TargetMode="External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1.svg"/><Relationship Id="rId5" Type="http://schemas.openxmlformats.org/officeDocument/2006/relationships/image" Target="../media/image6.sv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30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20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34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34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12" Type="http://schemas.openxmlformats.org/officeDocument/2006/relationships/image" Target="../media/image39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38.png"/><Relationship Id="rId5" Type="http://schemas.openxmlformats.org/officeDocument/2006/relationships/image" Target="../media/image6.svg"/><Relationship Id="rId10" Type="http://schemas.openxmlformats.org/officeDocument/2006/relationships/image" Target="../media/image37.svg"/><Relationship Id="rId4" Type="http://schemas.openxmlformats.org/officeDocument/2006/relationships/image" Target="../media/image5.png"/><Relationship Id="rId9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4.sv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13.jpe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1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Relationship Id="rId9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2151761">
            <a:off x="10912533" y="-4157532"/>
            <a:ext cx="10454404" cy="7622211"/>
          </a:xfrm>
          <a:custGeom>
            <a:avLst/>
            <a:gdLst/>
            <a:ahLst/>
            <a:cxnLst/>
            <a:rect l="l" t="t" r="r" b="b"/>
            <a:pathLst>
              <a:path w="10454404" h="7622211">
                <a:moveTo>
                  <a:pt x="0" y="0"/>
                </a:moveTo>
                <a:lnTo>
                  <a:pt x="10454404" y="0"/>
                </a:lnTo>
                <a:lnTo>
                  <a:pt x="10454404" y="7622212"/>
                </a:lnTo>
                <a:lnTo>
                  <a:pt x="0" y="76222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2700000">
            <a:off x="-4939101" y="6712177"/>
            <a:ext cx="11422613" cy="8328123"/>
          </a:xfrm>
          <a:custGeom>
            <a:avLst/>
            <a:gdLst/>
            <a:ahLst/>
            <a:cxnLst/>
            <a:rect l="l" t="t" r="r" b="b"/>
            <a:pathLst>
              <a:path w="11422613" h="8328123">
                <a:moveTo>
                  <a:pt x="0" y="0"/>
                </a:moveTo>
                <a:lnTo>
                  <a:pt x="11422613" y="0"/>
                </a:lnTo>
                <a:lnTo>
                  <a:pt x="11422613" y="8328123"/>
                </a:lnTo>
                <a:lnTo>
                  <a:pt x="0" y="83281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183557" y="3405454"/>
            <a:ext cx="11920887" cy="5036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027"/>
              </a:lnSpc>
            </a:pPr>
            <a:r>
              <a:rPr lang="en-US" sz="13027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眾聲喧嘩的臺灣1920年代</a:t>
            </a:r>
          </a:p>
          <a:p>
            <a:pPr algn="ctr">
              <a:lnSpc>
                <a:spcPts val="13027"/>
              </a:lnSpc>
            </a:pPr>
            <a:endParaRPr lang="en-US" sz="13027">
              <a:solidFill>
                <a:srgbClr val="000000"/>
              </a:solidFill>
              <a:latin typeface="芫荽"/>
              <a:ea typeface="芫荽"/>
              <a:cs typeface="芫荽"/>
              <a:sym typeface="芫荽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7259300" y="9220200"/>
            <a:ext cx="140990" cy="339725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236099" y="3022600"/>
            <a:ext cx="18051901" cy="7224158"/>
          </a:xfrm>
          <a:custGeom>
            <a:avLst/>
            <a:gdLst/>
            <a:ahLst/>
            <a:cxnLst/>
            <a:rect l="l" t="t" r="r" b="b"/>
            <a:pathLst>
              <a:path w="18051901" h="7224158">
                <a:moveTo>
                  <a:pt x="0" y="0"/>
                </a:moveTo>
                <a:lnTo>
                  <a:pt x="18051901" y="0"/>
                </a:lnTo>
                <a:lnTo>
                  <a:pt x="18051901" y="7224158"/>
                </a:lnTo>
                <a:lnTo>
                  <a:pt x="0" y="722415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7531" b="-7531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10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36099" y="49278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小組觀察：瀏覽「</a:t>
            </a:r>
            <a:r>
              <a:rPr lang="en-US" sz="5800" u="sng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  <a:hlinkClick r:id="rId9" tooltip="https://tca100.nmth.gov.tw"/>
              </a:rPr>
              <a:t>樂為世界人</a:t>
            </a: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」線上展覽的項目 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90130" y="1720879"/>
            <a:ext cx="15838884" cy="870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39"/>
              </a:lnSpc>
            </a:pPr>
            <a:r>
              <a:rPr lang="en-US" sz="51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 你們小組覺得這個展覽的主軸，是想要介紹什麼主題？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190496" y="2927350"/>
            <a:ext cx="7807728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236099" y="3022600"/>
            <a:ext cx="18051901" cy="7224158"/>
          </a:xfrm>
          <a:custGeom>
            <a:avLst/>
            <a:gdLst/>
            <a:ahLst/>
            <a:cxnLst/>
            <a:rect l="l" t="t" r="r" b="b"/>
            <a:pathLst>
              <a:path w="18051901" h="7224158">
                <a:moveTo>
                  <a:pt x="0" y="0"/>
                </a:moveTo>
                <a:lnTo>
                  <a:pt x="18051901" y="0"/>
                </a:lnTo>
                <a:lnTo>
                  <a:pt x="18051901" y="7224158"/>
                </a:lnTo>
                <a:lnTo>
                  <a:pt x="0" y="722415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7531" b="-7531"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6667434" y="7740660"/>
            <a:ext cx="1575019" cy="2128405"/>
          </a:xfrm>
          <a:custGeom>
            <a:avLst/>
            <a:gdLst/>
            <a:ahLst/>
            <a:cxnLst/>
            <a:rect l="l" t="t" r="r" b="b"/>
            <a:pathLst>
              <a:path w="1575019" h="2128405">
                <a:moveTo>
                  <a:pt x="0" y="0"/>
                </a:moveTo>
                <a:lnTo>
                  <a:pt x="1575019" y="0"/>
                </a:lnTo>
                <a:lnTo>
                  <a:pt x="1575019" y="2128405"/>
                </a:lnTo>
                <a:lnTo>
                  <a:pt x="0" y="212840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48000"/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  <a:ln w="180975" cap="rnd">
            <a:solidFill>
              <a:srgbClr val="169BB2">
                <a:alpha val="47843"/>
              </a:srgbClr>
            </a:solidFill>
            <a:prstDash val="solid"/>
            <a:round/>
          </a:ln>
        </p:spPr>
      </p:sp>
      <p:sp>
        <p:nvSpPr>
          <p:cNvPr id="14" name="TextBox 14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11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6099" y="49278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小組觀察：瀏覽「</a:t>
            </a:r>
            <a:r>
              <a:rPr lang="en-US" sz="5800" u="sng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  <a:hlinkClick r:id="rId11" tooltip="https://tca100.nmth.gov.tw"/>
              </a:rPr>
              <a:t>樂為世界人</a:t>
            </a: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」線上展覽的項目 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436715" y="1613032"/>
            <a:ext cx="16805738" cy="9366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 dirty="0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  <a:r>
              <a:rPr lang="en-US" sz="5499" b="1" dirty="0" err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各小組點開側邊欄的「文協人物介紹</a:t>
            </a:r>
            <a:r>
              <a:rPr lang="en-US" sz="5499" b="1" dirty="0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」， </a:t>
            </a:r>
            <a:r>
              <a:rPr lang="en-US" sz="5499" b="1" dirty="0" err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進行</a:t>
            </a:r>
            <a:r>
              <a:rPr lang="zh-TW" altLang="en-US" sz="5499" b="1" dirty="0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觀</a:t>
            </a:r>
            <a:r>
              <a:rPr lang="en-US" sz="5499" b="1" dirty="0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察 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190496" y="2927350"/>
            <a:ext cx="7807728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0" y="2603212"/>
            <a:ext cx="18288000" cy="7323484"/>
          </a:xfrm>
          <a:custGeom>
            <a:avLst/>
            <a:gdLst/>
            <a:ahLst/>
            <a:cxnLst/>
            <a:rect l="l" t="t" r="r" b="b"/>
            <a:pathLst>
              <a:path w="18288000" h="7323484">
                <a:moveTo>
                  <a:pt x="0" y="0"/>
                </a:moveTo>
                <a:lnTo>
                  <a:pt x="18288000" y="0"/>
                </a:lnTo>
                <a:lnTo>
                  <a:pt x="18288000" y="7323484"/>
                </a:lnTo>
                <a:lnTo>
                  <a:pt x="0" y="732348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80000"/>
            </a:blip>
            <a:stretch>
              <a:fillRect t="-2128" b="-2128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236099" y="9559925"/>
            <a:ext cx="2850001" cy="286682"/>
            <a:chOff x="0" y="0"/>
            <a:chExt cx="750617" cy="7550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50617" cy="75505"/>
            </a:xfrm>
            <a:custGeom>
              <a:avLst/>
              <a:gdLst/>
              <a:ahLst/>
              <a:cxnLst/>
              <a:rect l="l" t="t" r="r" b="b"/>
              <a:pathLst>
                <a:path w="750617" h="75505">
                  <a:moveTo>
                    <a:pt x="0" y="0"/>
                  </a:moveTo>
                  <a:lnTo>
                    <a:pt x="750617" y="0"/>
                  </a:lnTo>
                  <a:lnTo>
                    <a:pt x="750617" y="75505"/>
                  </a:lnTo>
                  <a:lnTo>
                    <a:pt x="0" y="75505"/>
                  </a:lnTo>
                  <a:close/>
                </a:path>
              </a:pathLst>
            </a:custGeom>
            <a:solidFill>
              <a:srgbClr val="FEAB36">
                <a:alpha val="80000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750617" cy="1040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12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6099" y="49278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學習單二：瀏覽「</a:t>
            </a:r>
            <a:r>
              <a:rPr lang="en-US" sz="5800" u="sng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  <a:hlinkClick r:id="rId9" tooltip="https://tca100.nmth.gov.tw/person-intro-all"/>
              </a:rPr>
              <a:t>文協人物介紹</a:t>
            </a: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」 項目的人物 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137266" y="1504661"/>
            <a:ext cx="16025020" cy="8586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19"/>
              </a:lnSpc>
            </a:pPr>
            <a:r>
              <a:rPr lang="en-US" sz="5000" b="1" dirty="0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  <a:r>
              <a:rPr lang="en-US" sz="5000" b="1" dirty="0" err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參與文協各式各樣活動的人們，構成臺灣的1920</a:t>
            </a:r>
            <a:r>
              <a:rPr lang="en-US" sz="5000" b="1" dirty="0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  <a:r>
              <a:rPr lang="en-US" sz="5000" b="1" dirty="0" err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年代</a:t>
            </a:r>
            <a:endParaRPr lang="en-US" sz="5000" b="1" dirty="0">
              <a:solidFill>
                <a:srgbClr val="691ADB"/>
              </a:solidFill>
              <a:latin typeface="Noto Sans T Chinese Bold"/>
              <a:ea typeface="Noto Sans T Chinese Bold"/>
              <a:cs typeface="Noto Sans T Chinese Bold"/>
              <a:sym typeface="Noto Sans T Chinese 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0190496" y="2927350"/>
            <a:ext cx="7807728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87319" y="4320895"/>
            <a:ext cx="15225656" cy="6097160"/>
          </a:xfrm>
          <a:custGeom>
            <a:avLst/>
            <a:gdLst/>
            <a:ahLst/>
            <a:cxnLst/>
            <a:rect l="l" t="t" r="r" b="b"/>
            <a:pathLst>
              <a:path w="15225656" h="6097160">
                <a:moveTo>
                  <a:pt x="0" y="0"/>
                </a:moveTo>
                <a:lnTo>
                  <a:pt x="15225656" y="0"/>
                </a:lnTo>
                <a:lnTo>
                  <a:pt x="15225656" y="6097160"/>
                </a:lnTo>
                <a:lnTo>
                  <a:pt x="0" y="60971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80000"/>
            </a:blip>
            <a:stretch>
              <a:fillRect t="-2128" b="-2128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387319" y="9995025"/>
            <a:ext cx="2870609" cy="291975"/>
            <a:chOff x="0" y="0"/>
            <a:chExt cx="756045" cy="7689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56045" cy="76899"/>
            </a:xfrm>
            <a:custGeom>
              <a:avLst/>
              <a:gdLst/>
              <a:ahLst/>
              <a:cxnLst/>
              <a:rect l="l" t="t" r="r" b="b"/>
              <a:pathLst>
                <a:path w="756045" h="76899">
                  <a:moveTo>
                    <a:pt x="0" y="0"/>
                  </a:moveTo>
                  <a:lnTo>
                    <a:pt x="756045" y="0"/>
                  </a:lnTo>
                  <a:lnTo>
                    <a:pt x="756045" y="76899"/>
                  </a:lnTo>
                  <a:lnTo>
                    <a:pt x="0" y="76899"/>
                  </a:lnTo>
                  <a:close/>
                </a:path>
              </a:pathLst>
            </a:custGeom>
            <a:solidFill>
              <a:srgbClr val="FEAB36">
                <a:alpha val="80000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756045" cy="1054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13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6099" y="49278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學習單二：瀏覽「</a:t>
            </a:r>
            <a:r>
              <a:rPr lang="en-US" sz="5800" u="sng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  <a:hlinkClick r:id="rId9" tooltip="https://tca100.nmth.gov.tw/person-intro-all"/>
              </a:rPr>
              <a:t>文協人物介紹</a:t>
            </a: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」 項目的人物 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581688" y="2298922"/>
            <a:ext cx="17187168" cy="1651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6"/>
              </a:lnSpc>
            </a:pPr>
            <a:r>
              <a:rPr lang="en-US" sz="4718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策展的人把這些參與文協活動的人，分 類成哪些群體呢？</a:t>
            </a:r>
          </a:p>
          <a:p>
            <a:pPr algn="ctr">
              <a:lnSpc>
                <a:spcPts val="6606"/>
              </a:lnSpc>
            </a:pPr>
            <a:r>
              <a:rPr lang="en-US" sz="4718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請各小組 瀏覽後報告 ： </a:t>
            </a:r>
            <a:r>
              <a:rPr lang="en-US" sz="4718" b="1">
                <a:solidFill>
                  <a:srgbClr val="FF3131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這六大類的人物舉辦或參與了哪些活動？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11988800" y="3022600"/>
            <a:ext cx="6574495" cy="7264400"/>
            <a:chOff x="0" y="0"/>
            <a:chExt cx="1731554" cy="191325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731554" cy="1913258"/>
            </a:xfrm>
            <a:custGeom>
              <a:avLst/>
              <a:gdLst/>
              <a:ahLst/>
              <a:cxnLst/>
              <a:rect l="l" t="t" r="r" b="b"/>
              <a:pathLst>
                <a:path w="1731554" h="1913258">
                  <a:moveTo>
                    <a:pt x="0" y="0"/>
                  </a:moveTo>
                  <a:lnTo>
                    <a:pt x="1731554" y="0"/>
                  </a:lnTo>
                  <a:lnTo>
                    <a:pt x="1731554" y="1913258"/>
                  </a:lnTo>
                  <a:lnTo>
                    <a:pt x="0" y="1913258"/>
                  </a:lnTo>
                  <a:close/>
                </a:path>
              </a:pathLst>
            </a:custGeom>
            <a:solidFill>
              <a:srgbClr val="FBF5EC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161925"/>
              <a:ext cx="1731554" cy="2075183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algn="just">
                <a:lnSpc>
                  <a:spcPts val="7149"/>
                </a:lnSpc>
              </a:pPr>
              <a:endParaRPr/>
            </a:p>
            <a:p>
              <a:pPr algn="just">
                <a:lnSpc>
                  <a:spcPts val="7149"/>
                </a:lnSpc>
              </a:pPr>
              <a:r>
                <a:rPr lang="en-US" sz="5499">
                  <a:solidFill>
                    <a:srgbClr val="000000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0" y="3022600"/>
            <a:ext cx="3764756" cy="1948212"/>
            <a:chOff x="0" y="0"/>
            <a:chExt cx="991541" cy="51310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991541" cy="513109"/>
            </a:xfrm>
            <a:custGeom>
              <a:avLst/>
              <a:gdLst/>
              <a:ahLst/>
              <a:cxnLst/>
              <a:rect l="l" t="t" r="r" b="b"/>
              <a:pathLst>
                <a:path w="991541" h="513109">
                  <a:moveTo>
                    <a:pt x="0" y="0"/>
                  </a:moveTo>
                  <a:lnTo>
                    <a:pt x="991541" y="0"/>
                  </a:lnTo>
                  <a:lnTo>
                    <a:pt x="991541" y="513109"/>
                  </a:lnTo>
                  <a:lnTo>
                    <a:pt x="0" y="513109"/>
                  </a:lnTo>
                  <a:close/>
                </a:path>
              </a:pathLst>
            </a:custGeom>
            <a:solidFill>
              <a:srgbClr val="EFC8BD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991541" cy="5416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3800988" y="3022600"/>
            <a:ext cx="8187812" cy="1948212"/>
            <a:chOff x="0" y="0"/>
            <a:chExt cx="2156461" cy="513109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2156461" cy="513109"/>
            </a:xfrm>
            <a:custGeom>
              <a:avLst/>
              <a:gdLst/>
              <a:ahLst/>
              <a:cxnLst/>
              <a:rect l="l" t="t" r="r" b="b"/>
              <a:pathLst>
                <a:path w="2156461" h="513109">
                  <a:moveTo>
                    <a:pt x="0" y="0"/>
                  </a:moveTo>
                  <a:lnTo>
                    <a:pt x="2156461" y="0"/>
                  </a:lnTo>
                  <a:lnTo>
                    <a:pt x="2156461" y="513109"/>
                  </a:lnTo>
                  <a:lnTo>
                    <a:pt x="0" y="513109"/>
                  </a:ln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0" y="-28575"/>
              <a:ext cx="2156461" cy="5416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36232" y="4886879"/>
            <a:ext cx="3764756" cy="1948212"/>
            <a:chOff x="0" y="0"/>
            <a:chExt cx="991541" cy="513109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991541" cy="513109"/>
            </a:xfrm>
            <a:custGeom>
              <a:avLst/>
              <a:gdLst/>
              <a:ahLst/>
              <a:cxnLst/>
              <a:rect l="l" t="t" r="r" b="b"/>
              <a:pathLst>
                <a:path w="991541" h="513109">
                  <a:moveTo>
                    <a:pt x="0" y="0"/>
                  </a:moveTo>
                  <a:lnTo>
                    <a:pt x="991541" y="0"/>
                  </a:lnTo>
                  <a:lnTo>
                    <a:pt x="991541" y="513109"/>
                  </a:lnTo>
                  <a:lnTo>
                    <a:pt x="0" y="513109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23" name="TextBox 23"/>
            <p:cNvSpPr txBox="1"/>
            <p:nvPr/>
          </p:nvSpPr>
          <p:spPr>
            <a:xfrm>
              <a:off x="0" y="-28575"/>
              <a:ext cx="991541" cy="5416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3800988" y="4886879"/>
            <a:ext cx="8187812" cy="1948212"/>
            <a:chOff x="0" y="0"/>
            <a:chExt cx="2156461" cy="513109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156461" cy="513109"/>
            </a:xfrm>
            <a:custGeom>
              <a:avLst/>
              <a:gdLst/>
              <a:ahLst/>
              <a:cxnLst/>
              <a:rect l="l" t="t" r="r" b="b"/>
              <a:pathLst>
                <a:path w="2156461" h="513109">
                  <a:moveTo>
                    <a:pt x="0" y="0"/>
                  </a:moveTo>
                  <a:lnTo>
                    <a:pt x="2156461" y="0"/>
                  </a:lnTo>
                  <a:lnTo>
                    <a:pt x="2156461" y="513109"/>
                  </a:lnTo>
                  <a:lnTo>
                    <a:pt x="0" y="513109"/>
                  </a:ln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0" y="-28575"/>
              <a:ext cx="2156461" cy="5416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0" y="6809495"/>
            <a:ext cx="3764756" cy="3477505"/>
            <a:chOff x="0" y="0"/>
            <a:chExt cx="991541" cy="915886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991541" cy="915886"/>
            </a:xfrm>
            <a:custGeom>
              <a:avLst/>
              <a:gdLst/>
              <a:ahLst/>
              <a:cxnLst/>
              <a:rect l="l" t="t" r="r" b="b"/>
              <a:pathLst>
                <a:path w="991541" h="915886">
                  <a:moveTo>
                    <a:pt x="0" y="0"/>
                  </a:moveTo>
                  <a:lnTo>
                    <a:pt x="991541" y="0"/>
                  </a:lnTo>
                  <a:lnTo>
                    <a:pt x="991541" y="915886"/>
                  </a:lnTo>
                  <a:lnTo>
                    <a:pt x="0" y="915886"/>
                  </a:lnTo>
                  <a:close/>
                </a:path>
              </a:pathLst>
            </a:custGeom>
            <a:solidFill>
              <a:srgbClr val="D5EFE9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-28575"/>
              <a:ext cx="991541" cy="9444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3800988" y="6637687"/>
            <a:ext cx="8187812" cy="3649313"/>
            <a:chOff x="0" y="0"/>
            <a:chExt cx="2156461" cy="961136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156461" cy="961136"/>
            </a:xfrm>
            <a:custGeom>
              <a:avLst/>
              <a:gdLst/>
              <a:ahLst/>
              <a:cxnLst/>
              <a:rect l="l" t="t" r="r" b="b"/>
              <a:pathLst>
                <a:path w="2156461" h="961136">
                  <a:moveTo>
                    <a:pt x="0" y="0"/>
                  </a:moveTo>
                  <a:lnTo>
                    <a:pt x="2156461" y="0"/>
                  </a:lnTo>
                  <a:lnTo>
                    <a:pt x="2156461" y="961136"/>
                  </a:lnTo>
                  <a:lnTo>
                    <a:pt x="0" y="961136"/>
                  </a:ln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32" name="TextBox 32"/>
            <p:cNvSpPr txBox="1"/>
            <p:nvPr/>
          </p:nvSpPr>
          <p:spPr>
            <a:xfrm>
              <a:off x="0" y="-28575"/>
              <a:ext cx="2156461" cy="9897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33" name="Freeform 33"/>
          <p:cNvSpPr/>
          <p:nvPr/>
        </p:nvSpPr>
        <p:spPr>
          <a:xfrm>
            <a:off x="12450969" y="4022041"/>
            <a:ext cx="4808331" cy="6224377"/>
          </a:xfrm>
          <a:custGeom>
            <a:avLst/>
            <a:gdLst/>
            <a:ahLst/>
            <a:cxnLst/>
            <a:rect l="l" t="t" r="r" b="b"/>
            <a:pathLst>
              <a:path w="4808331" h="6224377">
                <a:moveTo>
                  <a:pt x="0" y="0"/>
                </a:moveTo>
                <a:lnTo>
                  <a:pt x="4808331" y="0"/>
                </a:lnTo>
                <a:lnTo>
                  <a:pt x="4808331" y="6224377"/>
                </a:lnTo>
                <a:lnTo>
                  <a:pt x="0" y="622437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grpSp>
        <p:nvGrpSpPr>
          <p:cNvPr id="34" name="Group 34"/>
          <p:cNvGrpSpPr/>
          <p:nvPr/>
        </p:nvGrpSpPr>
        <p:grpSpPr>
          <a:xfrm>
            <a:off x="14095165" y="6654800"/>
            <a:ext cx="3755727" cy="1844337"/>
            <a:chOff x="0" y="0"/>
            <a:chExt cx="989163" cy="485751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989163" cy="485751"/>
            </a:xfrm>
            <a:custGeom>
              <a:avLst/>
              <a:gdLst/>
              <a:ahLst/>
              <a:cxnLst/>
              <a:rect l="l" t="t" r="r" b="b"/>
              <a:pathLst>
                <a:path w="989163" h="485751">
                  <a:moveTo>
                    <a:pt x="0" y="0"/>
                  </a:moveTo>
                  <a:lnTo>
                    <a:pt x="989163" y="0"/>
                  </a:lnTo>
                  <a:lnTo>
                    <a:pt x="989163" y="485751"/>
                  </a:lnTo>
                  <a:lnTo>
                    <a:pt x="0" y="485751"/>
                  </a:lnTo>
                  <a:close/>
                </a:path>
              </a:pathLst>
            </a:custGeom>
            <a:solidFill>
              <a:srgbClr val="D5EFE9"/>
            </a:solidFill>
          </p:spPr>
        </p:sp>
        <p:sp>
          <p:nvSpPr>
            <p:cNvPr id="36" name="TextBox 36"/>
            <p:cNvSpPr txBox="1"/>
            <p:nvPr/>
          </p:nvSpPr>
          <p:spPr>
            <a:xfrm>
              <a:off x="0" y="-28575"/>
              <a:ext cx="989163" cy="514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14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36099" y="49278"/>
            <a:ext cx="19338867" cy="213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學習單二：眾聲喧嘩的臺灣1920年代【問題一】</a:t>
            </a:r>
          </a:p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2172424" y="1324388"/>
            <a:ext cx="15894844" cy="1612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99"/>
              </a:lnSpc>
              <a:spcBef>
                <a:spcPct val="0"/>
              </a:spcBef>
            </a:pPr>
            <a:r>
              <a:rPr lang="en-US" sz="4999" b="1">
                <a:solidFill>
                  <a:srgbClr val="691ADB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回家作業：小組請挑選出一位在課文中也有出現的人物，把課文與網站的介紹拿來比較，完成下表。   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0" y="3242228"/>
            <a:ext cx="3764756" cy="13017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9"/>
              </a:lnSpc>
              <a:spcBef>
                <a:spcPct val="0"/>
              </a:spcBef>
            </a:pPr>
            <a:r>
              <a:rPr lang="en-US" sz="39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你們小組挑選的人物是誰？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0" y="5113087"/>
            <a:ext cx="3764756" cy="195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199"/>
              </a:lnSpc>
              <a:spcBef>
                <a:spcPct val="0"/>
              </a:spcBef>
            </a:pPr>
            <a:r>
              <a:rPr lang="en-US" sz="39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請摘要課文中這位人物的事蹟</a:t>
            </a:r>
          </a:p>
          <a:p>
            <a:pPr algn="just">
              <a:lnSpc>
                <a:spcPts val="5199"/>
              </a:lnSpc>
              <a:spcBef>
                <a:spcPct val="0"/>
              </a:spcBef>
            </a:pPr>
            <a:endParaRPr lang="en-US" sz="3999" b="1">
              <a:solidFill>
                <a:srgbClr val="000000"/>
              </a:solidFill>
              <a:latin typeface="Arial Unicode Bold"/>
              <a:ea typeface="Arial Unicode Bold"/>
              <a:cs typeface="Arial Unicode Bold"/>
              <a:sym typeface="Arial Unicode Bold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44988" y="6844958"/>
            <a:ext cx="3719768" cy="4556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49"/>
              </a:lnSpc>
              <a:spcBef>
                <a:spcPct val="0"/>
              </a:spcBef>
            </a:pPr>
            <a:r>
              <a:rPr lang="en-US" sz="34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請對照附錄，將上述該人物的網站介紹複製貼上</a:t>
            </a:r>
          </a:p>
          <a:p>
            <a:pPr algn="just">
              <a:lnSpc>
                <a:spcPts val="4549"/>
              </a:lnSpc>
              <a:spcBef>
                <a:spcPct val="0"/>
              </a:spcBef>
            </a:pPr>
            <a:r>
              <a:rPr lang="en-US" sz="34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請比較課本與網站對該人物的敘述是否相似？</a:t>
            </a:r>
          </a:p>
          <a:p>
            <a:pPr algn="just">
              <a:lnSpc>
                <a:spcPts val="4549"/>
              </a:lnSpc>
              <a:spcBef>
                <a:spcPct val="0"/>
              </a:spcBef>
            </a:pPr>
            <a:r>
              <a:rPr lang="en-US" sz="34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  </a:t>
            </a:r>
          </a:p>
          <a:p>
            <a:pPr algn="just">
              <a:lnSpc>
                <a:spcPts val="4549"/>
              </a:lnSpc>
              <a:spcBef>
                <a:spcPct val="0"/>
              </a:spcBef>
            </a:pPr>
            <a:endParaRPr lang="en-US" sz="3499" b="1">
              <a:solidFill>
                <a:srgbClr val="000000"/>
              </a:solidFill>
              <a:latin typeface="Arial Unicode Bold"/>
              <a:ea typeface="Arial Unicode Bold"/>
              <a:cs typeface="Arial Unicode Bold"/>
              <a:sym typeface="Arial Unicode Bold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11952568" y="3072841"/>
            <a:ext cx="6131736" cy="8470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89"/>
              </a:lnSpc>
              <a:spcBef>
                <a:spcPct val="0"/>
              </a:spcBef>
            </a:pPr>
            <a:r>
              <a:rPr lang="en-US" sz="5299" b="1" dirty="0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【</a:t>
            </a:r>
            <a:r>
              <a:rPr lang="en-US" sz="5299" b="1" dirty="0" err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小組討論完畢後</a:t>
            </a:r>
            <a:r>
              <a:rPr lang="en-US" sz="5299" b="1" dirty="0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】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14211636" y="6619030"/>
            <a:ext cx="3329644" cy="19577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20"/>
              </a:lnSpc>
            </a:pPr>
            <a:r>
              <a:rPr lang="en-US" sz="2800" b="1">
                <a:solidFill>
                  <a:srgbClr val="FF3131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將討論結果寫在學習單，上課前拍照上傳Google Classroom</a:t>
            </a:r>
          </a:p>
          <a:p>
            <a:pPr algn="l">
              <a:lnSpc>
                <a:spcPts val="3920"/>
              </a:lnSpc>
            </a:pPr>
            <a:r>
              <a:rPr lang="en-US" sz="2800" b="1">
                <a:solidFill>
                  <a:srgbClr val="FF3131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準備下堂課課堂討論                    </a:t>
            </a:r>
          </a:p>
        </p:txBody>
      </p:sp>
      <p:sp>
        <p:nvSpPr>
          <p:cNvPr id="45" name="TextBox 45"/>
          <p:cNvSpPr txBox="1"/>
          <p:nvPr/>
        </p:nvSpPr>
        <p:spPr>
          <a:xfrm>
            <a:off x="3800988" y="6768416"/>
            <a:ext cx="8187812" cy="35807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759"/>
              </a:lnSpc>
            </a:pPr>
            <a:r>
              <a:rPr lang="en-US" sz="3399" b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你們的觀察結果</a:t>
            </a:r>
          </a:p>
          <a:p>
            <a:pPr algn="l">
              <a:lnSpc>
                <a:spcPts val="4759"/>
              </a:lnSpc>
            </a:pPr>
            <a:r>
              <a:rPr lang="en-US" sz="3399" b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□兩者相似 □兩者相差甚遠 □有同有異 </a:t>
            </a:r>
          </a:p>
          <a:p>
            <a:pPr algn="l">
              <a:lnSpc>
                <a:spcPts val="4759"/>
              </a:lnSpc>
            </a:pPr>
            <a:r>
              <a:rPr lang="en-US" sz="3399" b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□其他：</a:t>
            </a:r>
          </a:p>
          <a:p>
            <a:pPr algn="l">
              <a:lnSpc>
                <a:spcPts val="4759"/>
              </a:lnSpc>
            </a:pPr>
            <a:endParaRPr lang="en-US" sz="3399" b="1">
              <a:solidFill>
                <a:srgbClr val="000000"/>
              </a:solidFill>
              <a:latin typeface="Noto Sans T Chinese Bold"/>
              <a:ea typeface="Noto Sans T Chinese Bold"/>
              <a:cs typeface="Noto Sans T Chinese Bold"/>
              <a:sym typeface="Noto Sans T Chinese Bold"/>
            </a:endParaRPr>
          </a:p>
          <a:p>
            <a:pPr algn="l">
              <a:lnSpc>
                <a:spcPts val="4759"/>
              </a:lnSpc>
            </a:pPr>
            <a:r>
              <a:rPr lang="en-US" sz="3399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請說明兩者的差異</a:t>
            </a:r>
          </a:p>
          <a:p>
            <a:pPr algn="l">
              <a:lnSpc>
                <a:spcPts val="4759"/>
              </a:lnSpc>
            </a:pPr>
            <a:r>
              <a:rPr lang="en-US" sz="3399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___________________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2343888" y="3022600"/>
            <a:ext cx="14332688" cy="7264400"/>
          </a:xfrm>
          <a:custGeom>
            <a:avLst/>
            <a:gdLst/>
            <a:ahLst/>
            <a:cxnLst/>
            <a:rect l="l" t="t" r="r" b="b"/>
            <a:pathLst>
              <a:path w="14332688" h="7264400">
                <a:moveTo>
                  <a:pt x="0" y="0"/>
                </a:moveTo>
                <a:lnTo>
                  <a:pt x="14332688" y="0"/>
                </a:lnTo>
                <a:lnTo>
                  <a:pt x="14332688" y="7264400"/>
                </a:lnTo>
                <a:lnTo>
                  <a:pt x="0" y="7264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80000"/>
            </a:blip>
            <a:stretch>
              <a:fillRect l="-8849" t="-2084" r="-15079"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1988800" y="2817986"/>
            <a:ext cx="6574495" cy="2558926"/>
            <a:chOff x="0" y="0"/>
            <a:chExt cx="1731554" cy="67395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731554" cy="673956"/>
            </a:xfrm>
            <a:custGeom>
              <a:avLst/>
              <a:gdLst/>
              <a:ahLst/>
              <a:cxnLst/>
              <a:rect l="l" t="t" r="r" b="b"/>
              <a:pathLst>
                <a:path w="1731554" h="673956">
                  <a:moveTo>
                    <a:pt x="0" y="0"/>
                  </a:moveTo>
                  <a:lnTo>
                    <a:pt x="1731554" y="0"/>
                  </a:lnTo>
                  <a:lnTo>
                    <a:pt x="1731554" y="673956"/>
                  </a:lnTo>
                  <a:lnTo>
                    <a:pt x="0" y="673956"/>
                  </a:lnTo>
                  <a:close/>
                </a:path>
              </a:pathLst>
            </a:custGeom>
            <a:solidFill>
              <a:srgbClr val="FBF5EC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95250"/>
              <a:ext cx="1731554" cy="769206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algn="l">
                <a:lnSpc>
                  <a:spcPts val="3900"/>
                </a:lnSpc>
              </a:pPr>
              <a:r>
                <a:rPr lang="en-US" sz="3000">
                  <a:solidFill>
                    <a:srgbClr val="004AAD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＃文協人物</a:t>
              </a:r>
              <a:r>
                <a:rPr lang="en-US" sz="3000">
                  <a:solidFill>
                    <a:srgbClr val="FF3131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   ＃鄉紳儒士</a:t>
              </a:r>
              <a:r>
                <a:rPr lang="en-US" sz="3000">
                  <a:solidFill>
                    <a:srgbClr val="000000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</a:t>
              </a:r>
            </a:p>
            <a:p>
              <a:pPr algn="just">
                <a:lnSpc>
                  <a:spcPts val="3900"/>
                </a:lnSpc>
              </a:pPr>
              <a:r>
                <a:rPr lang="en-US" sz="3000">
                  <a:solidFill>
                    <a:srgbClr val="E61F93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＃叛逆青年</a:t>
              </a:r>
              <a:r>
                <a:rPr lang="en-US" sz="3000">
                  <a:solidFill>
                    <a:srgbClr val="000000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</a:t>
              </a:r>
              <a:r>
                <a:rPr lang="en-US" sz="3000">
                  <a:solidFill>
                    <a:srgbClr val="009D5A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  ＃醫者與牧者</a:t>
              </a:r>
              <a:r>
                <a:rPr lang="en-US" sz="3000">
                  <a:solidFill>
                    <a:srgbClr val="000000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</a:t>
              </a:r>
            </a:p>
            <a:p>
              <a:pPr algn="just">
                <a:lnSpc>
                  <a:spcPts val="3900"/>
                </a:lnSpc>
              </a:pPr>
              <a:r>
                <a:rPr lang="en-US" sz="3000">
                  <a:solidFill>
                    <a:srgbClr val="FF914D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＃性別的追尋</a:t>
              </a:r>
              <a:r>
                <a:rPr lang="en-US" sz="3000">
                  <a:solidFill>
                    <a:srgbClr val="593221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 ＃勞動者的剪影</a:t>
              </a: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15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6099" y="49278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學習單二：瀏覽「</a:t>
            </a:r>
            <a:r>
              <a:rPr lang="en-US" sz="5800" u="sng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  <a:hlinkClick r:id="rId9" tooltip="https://tca100.nmth.gov.tw/person-intro-all"/>
              </a:rPr>
              <a:t>文協人物介紹</a:t>
            </a: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」 項目的人物 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0" y="2034143"/>
            <a:ext cx="18026757" cy="1766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6"/>
              </a:lnSpc>
            </a:pPr>
            <a:r>
              <a:rPr lang="en-US" sz="4718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請各小組挑選線上展覽中的 其中一個標註， 進行問題二上的討論 </a:t>
            </a:r>
          </a:p>
          <a:p>
            <a:pPr algn="ctr">
              <a:lnSpc>
                <a:spcPts val="7586"/>
              </a:lnSpc>
            </a:pPr>
            <a:r>
              <a:rPr lang="en-US" sz="5418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988800" y="4894612"/>
            <a:ext cx="6299200" cy="51701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1">
                <a:solidFill>
                  <a:srgbClr val="082623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請參看線上展覽中「文協人物介紹」的頁面 請問：在課程教學中，這六類與文協相關的人物，哪幾類是課本很少談到的，為什麼？</a:t>
            </a:r>
          </a:p>
          <a:p>
            <a:pPr algn="l">
              <a:lnSpc>
                <a:spcPts val="5880"/>
              </a:lnSpc>
            </a:pPr>
            <a:endParaRPr lang="en-US" sz="4200" b="1">
              <a:solidFill>
                <a:srgbClr val="082623"/>
              </a:solidFill>
              <a:latin typeface="Noto Sans T Chinese Bold"/>
              <a:ea typeface="Noto Sans T Chinese Bold"/>
              <a:cs typeface="Noto Sans T Chinese Bold"/>
              <a:sym typeface="Noto Sans T Chinese Bol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784883" y="2353436"/>
            <a:ext cx="17503117" cy="2558926"/>
            <a:chOff x="0" y="0"/>
            <a:chExt cx="4609874" cy="67395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609874" cy="673956"/>
            </a:xfrm>
            <a:custGeom>
              <a:avLst/>
              <a:gdLst/>
              <a:ahLst/>
              <a:cxnLst/>
              <a:rect l="l" t="t" r="r" b="b"/>
              <a:pathLst>
                <a:path w="4609874" h="673956">
                  <a:moveTo>
                    <a:pt x="0" y="0"/>
                  </a:moveTo>
                  <a:lnTo>
                    <a:pt x="4609874" y="0"/>
                  </a:lnTo>
                  <a:lnTo>
                    <a:pt x="4609874" y="673956"/>
                  </a:lnTo>
                  <a:lnTo>
                    <a:pt x="0" y="673956"/>
                  </a:lnTo>
                  <a:close/>
                </a:path>
              </a:pathLst>
            </a:custGeom>
            <a:solidFill>
              <a:srgbClr val="FBF5EC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123825"/>
              <a:ext cx="4609874" cy="797781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algn="l">
                <a:lnSpc>
                  <a:spcPts val="5329"/>
                </a:lnSpc>
              </a:pPr>
              <a:r>
                <a:rPr lang="en-US" sz="4099">
                  <a:solidFill>
                    <a:srgbClr val="004AAD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＃文協人物</a:t>
              </a:r>
              <a:r>
                <a:rPr lang="en-US" sz="4099">
                  <a:solidFill>
                    <a:srgbClr val="FF3131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   ＃鄉紳儒士</a:t>
              </a:r>
              <a:r>
                <a:rPr lang="en-US" sz="4099">
                  <a:solidFill>
                    <a:srgbClr val="000000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</a:t>
              </a:r>
            </a:p>
            <a:p>
              <a:pPr algn="just">
                <a:lnSpc>
                  <a:spcPts val="5329"/>
                </a:lnSpc>
              </a:pPr>
              <a:r>
                <a:rPr lang="en-US" sz="4099">
                  <a:solidFill>
                    <a:srgbClr val="E61F93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＃叛逆青年</a:t>
              </a:r>
              <a:r>
                <a:rPr lang="en-US" sz="4099">
                  <a:solidFill>
                    <a:srgbClr val="000000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</a:t>
              </a:r>
              <a:r>
                <a:rPr lang="en-US" sz="4099">
                  <a:solidFill>
                    <a:srgbClr val="009D5A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  ＃醫者與牧者</a:t>
              </a:r>
              <a:r>
                <a:rPr lang="en-US" sz="4099">
                  <a:solidFill>
                    <a:srgbClr val="000000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</a:t>
              </a:r>
            </a:p>
            <a:p>
              <a:pPr algn="just">
                <a:lnSpc>
                  <a:spcPts val="5329"/>
                </a:lnSpc>
              </a:pPr>
              <a:r>
                <a:rPr lang="en-US" sz="4099">
                  <a:solidFill>
                    <a:srgbClr val="FF914D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＃性別的追尋</a:t>
              </a:r>
              <a:r>
                <a:rPr lang="en-US" sz="4099">
                  <a:solidFill>
                    <a:srgbClr val="593221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 ＃勞動者的剪影 </a:t>
              </a:r>
            </a:p>
          </p:txBody>
        </p:sp>
      </p:grpSp>
      <p:sp>
        <p:nvSpPr>
          <p:cNvPr id="15" name="Freeform 15"/>
          <p:cNvSpPr/>
          <p:nvPr/>
        </p:nvSpPr>
        <p:spPr>
          <a:xfrm>
            <a:off x="1056598" y="7180181"/>
            <a:ext cx="2443939" cy="1698538"/>
          </a:xfrm>
          <a:custGeom>
            <a:avLst/>
            <a:gdLst/>
            <a:ahLst/>
            <a:cxnLst/>
            <a:rect l="l" t="t" r="r" b="b"/>
            <a:pathLst>
              <a:path w="2443939" h="1698538">
                <a:moveTo>
                  <a:pt x="0" y="0"/>
                </a:moveTo>
                <a:lnTo>
                  <a:pt x="2443939" y="0"/>
                </a:lnTo>
                <a:lnTo>
                  <a:pt x="2443939" y="1698538"/>
                </a:lnTo>
                <a:lnTo>
                  <a:pt x="0" y="169853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16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6099" y="49278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第二堂課：由教師總結各組挑選的文協人物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56598" y="4798605"/>
            <a:ext cx="16512580" cy="2198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1">
                <a:solidFill>
                  <a:srgbClr val="082623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【 討論】</a:t>
            </a:r>
            <a:r>
              <a:rPr lang="en-US" sz="4200">
                <a:solidFill>
                  <a:srgbClr val="082623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 </a:t>
            </a:r>
          </a:p>
          <a:p>
            <a:pPr algn="l">
              <a:lnSpc>
                <a:spcPts val="5880"/>
              </a:lnSpc>
            </a:pPr>
            <a:r>
              <a:rPr lang="en-US" sz="4200" b="1">
                <a:solidFill>
                  <a:srgbClr val="082623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在高中第一冊課程教學中，這六類與文協相關的人物，哪幾類是課本很少談到的，為什麼？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735162" y="7234429"/>
            <a:ext cx="9684941" cy="795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79"/>
              </a:lnSpc>
            </a:pPr>
            <a:r>
              <a:rPr lang="en-US" sz="4699" b="1">
                <a:solidFill>
                  <a:srgbClr val="169BB2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什麼身份或能力的人才能留下記錄？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784883" y="2353436"/>
            <a:ext cx="17503117" cy="2558926"/>
            <a:chOff x="0" y="0"/>
            <a:chExt cx="4609874" cy="67395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609874" cy="673956"/>
            </a:xfrm>
            <a:custGeom>
              <a:avLst/>
              <a:gdLst/>
              <a:ahLst/>
              <a:cxnLst/>
              <a:rect l="l" t="t" r="r" b="b"/>
              <a:pathLst>
                <a:path w="4609874" h="673956">
                  <a:moveTo>
                    <a:pt x="0" y="0"/>
                  </a:moveTo>
                  <a:lnTo>
                    <a:pt x="4609874" y="0"/>
                  </a:lnTo>
                  <a:lnTo>
                    <a:pt x="4609874" y="673956"/>
                  </a:lnTo>
                  <a:lnTo>
                    <a:pt x="0" y="673956"/>
                  </a:lnTo>
                  <a:close/>
                </a:path>
              </a:pathLst>
            </a:custGeom>
            <a:solidFill>
              <a:srgbClr val="FBF5EC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123825"/>
              <a:ext cx="4609874" cy="797781"/>
            </a:xfrm>
            <a:prstGeom prst="rect">
              <a:avLst/>
            </a:prstGeom>
          </p:spPr>
          <p:txBody>
            <a:bodyPr lIns="127000" tIns="127000" rIns="127000" bIns="127000" rtlCol="0" anchor="ctr"/>
            <a:lstStyle/>
            <a:p>
              <a:pPr algn="l">
                <a:lnSpc>
                  <a:spcPts val="5329"/>
                </a:lnSpc>
              </a:pPr>
              <a:r>
                <a:rPr lang="en-US" sz="4099">
                  <a:solidFill>
                    <a:srgbClr val="004AAD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＃文協人物</a:t>
              </a:r>
              <a:r>
                <a:rPr lang="en-US" sz="4099">
                  <a:solidFill>
                    <a:srgbClr val="FF3131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   ＃鄉紳儒士</a:t>
              </a:r>
              <a:r>
                <a:rPr lang="en-US" sz="4099">
                  <a:solidFill>
                    <a:srgbClr val="000000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</a:t>
              </a:r>
            </a:p>
            <a:p>
              <a:pPr algn="just">
                <a:lnSpc>
                  <a:spcPts val="5329"/>
                </a:lnSpc>
              </a:pPr>
              <a:r>
                <a:rPr lang="en-US" sz="4099">
                  <a:solidFill>
                    <a:srgbClr val="E61F93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＃叛逆青年</a:t>
              </a:r>
              <a:r>
                <a:rPr lang="en-US" sz="4099">
                  <a:solidFill>
                    <a:srgbClr val="000000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</a:t>
              </a:r>
              <a:r>
                <a:rPr lang="en-US" sz="4099">
                  <a:solidFill>
                    <a:srgbClr val="009D5A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  ＃醫者與牧者</a:t>
              </a:r>
              <a:r>
                <a:rPr lang="en-US" sz="4099">
                  <a:solidFill>
                    <a:srgbClr val="000000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</a:t>
              </a:r>
            </a:p>
            <a:p>
              <a:pPr algn="just">
                <a:lnSpc>
                  <a:spcPts val="5329"/>
                </a:lnSpc>
              </a:pPr>
              <a:r>
                <a:rPr lang="en-US" sz="4099">
                  <a:solidFill>
                    <a:srgbClr val="FF914D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＃性別的追尋</a:t>
              </a:r>
              <a:r>
                <a:rPr lang="en-US" sz="4099">
                  <a:solidFill>
                    <a:srgbClr val="593221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  ＃勞動者的剪影 </a:t>
              </a: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17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36099" y="49278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第二堂課：由教師總結各組挑選的文協人物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28700" y="4998087"/>
            <a:ext cx="16512580" cy="2198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80"/>
              </a:lnSpc>
            </a:pPr>
            <a:r>
              <a:rPr lang="en-US" sz="4200" b="1">
                <a:solidFill>
                  <a:srgbClr val="082623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【 討論】</a:t>
            </a:r>
            <a:r>
              <a:rPr lang="en-US" sz="4200">
                <a:solidFill>
                  <a:srgbClr val="082623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 </a:t>
            </a:r>
          </a:p>
          <a:p>
            <a:pPr algn="l">
              <a:lnSpc>
                <a:spcPts val="5880"/>
              </a:lnSpc>
            </a:pPr>
            <a:r>
              <a:rPr lang="en-US" sz="4200" b="1">
                <a:solidFill>
                  <a:srgbClr val="082623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在高中第一冊課程教學中，這六類與文協相關的人物，哪幾類是課本很少談到的，為什麼？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89394" y="7263132"/>
            <a:ext cx="9536441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>
                <a:solidFill>
                  <a:srgbClr val="E98024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性別的追尋</a:t>
            </a:r>
            <a:r>
              <a:rPr lang="en-US" sz="5199" b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：謝雪紅、簡娥 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-2209800" y="8125313"/>
            <a:ext cx="21534988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b="1" dirty="0" err="1">
                <a:solidFill>
                  <a:srgbClr val="593221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勞動者的剪影</a:t>
            </a:r>
            <a:r>
              <a:rPr lang="en-US" sz="5199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：</a:t>
            </a:r>
            <a:r>
              <a:rPr lang="en-US" sz="5199" b="1" dirty="0" err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王詩琅、盧丙丁、蔡淵騰等人的特殊</a:t>
            </a:r>
            <a:r>
              <a:rPr lang="zh-TW" altLang="en-US" sz="5199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分類</a:t>
            </a:r>
            <a:r>
              <a:rPr lang="en-US" sz="5199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                                       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0" y="2592727"/>
            <a:ext cx="13012336" cy="7694273"/>
          </a:xfrm>
          <a:custGeom>
            <a:avLst/>
            <a:gdLst/>
            <a:ahLst/>
            <a:cxnLst/>
            <a:rect l="l" t="t" r="r" b="b"/>
            <a:pathLst>
              <a:path w="13012336" h="7694273">
                <a:moveTo>
                  <a:pt x="0" y="0"/>
                </a:moveTo>
                <a:lnTo>
                  <a:pt x="13012336" y="0"/>
                </a:lnTo>
                <a:lnTo>
                  <a:pt x="13012336" y="7694273"/>
                </a:lnTo>
                <a:lnTo>
                  <a:pt x="0" y="769427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80000"/>
            </a:blip>
            <a:stretch>
              <a:fillRect l="-22643" r="-19779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0190496" y="2927350"/>
            <a:ext cx="7807728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13012336" y="2777845"/>
            <a:ext cx="5275664" cy="7509155"/>
            <a:chOff x="0" y="0"/>
            <a:chExt cx="1389475" cy="197772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389475" cy="1977720"/>
            </a:xfrm>
            <a:custGeom>
              <a:avLst/>
              <a:gdLst/>
              <a:ahLst/>
              <a:cxnLst/>
              <a:rect l="l" t="t" r="r" b="b"/>
              <a:pathLst>
                <a:path w="1389475" h="1977720">
                  <a:moveTo>
                    <a:pt x="0" y="0"/>
                  </a:moveTo>
                  <a:lnTo>
                    <a:pt x="1389475" y="0"/>
                  </a:lnTo>
                  <a:lnTo>
                    <a:pt x="1389475" y="1977720"/>
                  </a:lnTo>
                  <a:lnTo>
                    <a:pt x="0" y="1977720"/>
                  </a:lnTo>
                  <a:close/>
                </a:path>
              </a:pathLst>
            </a:custGeom>
            <a:solidFill>
              <a:srgbClr val="FFDFD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1389475" cy="200629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3157225" y="2810366"/>
            <a:ext cx="4985887" cy="5928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749"/>
              </a:lnSpc>
            </a:pPr>
            <a:r>
              <a:rPr lang="en-US" sz="53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文化協會的訴求可 分為三項：</a:t>
            </a:r>
          </a:p>
          <a:p>
            <a:pPr algn="just">
              <a:lnSpc>
                <a:spcPts val="6749"/>
              </a:lnSpc>
            </a:pPr>
            <a:r>
              <a:rPr lang="en-US" sz="53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(1)</a:t>
            </a:r>
            <a:r>
              <a:rPr lang="en-US" sz="5399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普及平民教育</a:t>
            </a:r>
          </a:p>
          <a:p>
            <a:pPr algn="just">
              <a:lnSpc>
                <a:spcPts val="6749"/>
              </a:lnSpc>
            </a:pPr>
            <a:r>
              <a:rPr lang="en-US" sz="53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(2)</a:t>
            </a:r>
            <a:r>
              <a:rPr lang="en-US" sz="5399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建立臺灣特種      </a:t>
            </a:r>
          </a:p>
          <a:p>
            <a:pPr algn="just">
              <a:lnSpc>
                <a:spcPts val="6749"/>
              </a:lnSpc>
            </a:pPr>
            <a:r>
              <a:rPr lang="en-US" sz="5399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    文化</a:t>
            </a:r>
          </a:p>
          <a:p>
            <a:pPr algn="just">
              <a:lnSpc>
                <a:spcPts val="6749"/>
              </a:lnSpc>
            </a:pPr>
            <a:r>
              <a:rPr lang="en-US" sz="53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(3)</a:t>
            </a:r>
            <a:r>
              <a:rPr lang="en-US" sz="5399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擔負起世界變  </a:t>
            </a:r>
          </a:p>
          <a:p>
            <a:pPr algn="just">
              <a:lnSpc>
                <a:spcPts val="6749"/>
              </a:lnSpc>
            </a:pPr>
            <a:r>
              <a:rPr lang="en-US" sz="5399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     動中的使命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18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518616" y="6703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學習單二：眾聲喧嘩的臺灣1920年代【問題三】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159671" y="1480531"/>
            <a:ext cx="16128329" cy="838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59"/>
              </a:lnSpc>
              <a:spcBef>
                <a:spcPct val="0"/>
              </a:spcBef>
            </a:pPr>
            <a:r>
              <a:rPr lang="en-US" sz="5199" b="1">
                <a:solidFill>
                  <a:srgbClr val="691ADB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對照展覽內容「廟埕拼文化」的活動介紹， 回答學習單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0" y="3022600"/>
            <a:ext cx="3764756" cy="1948212"/>
            <a:chOff x="0" y="0"/>
            <a:chExt cx="991541" cy="51310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991541" cy="513109"/>
            </a:xfrm>
            <a:custGeom>
              <a:avLst/>
              <a:gdLst/>
              <a:ahLst/>
              <a:cxnLst/>
              <a:rect l="l" t="t" r="r" b="b"/>
              <a:pathLst>
                <a:path w="991541" h="513109">
                  <a:moveTo>
                    <a:pt x="0" y="0"/>
                  </a:moveTo>
                  <a:lnTo>
                    <a:pt x="991541" y="0"/>
                  </a:lnTo>
                  <a:lnTo>
                    <a:pt x="991541" y="513109"/>
                  </a:lnTo>
                  <a:lnTo>
                    <a:pt x="0" y="513109"/>
                  </a:lnTo>
                  <a:close/>
                </a:path>
              </a:pathLst>
            </a:custGeom>
            <a:solidFill>
              <a:srgbClr val="EFC8BD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991541" cy="5416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3800988" y="3022600"/>
            <a:ext cx="8187812" cy="1948212"/>
            <a:chOff x="0" y="0"/>
            <a:chExt cx="2156461" cy="51310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156461" cy="513109"/>
            </a:xfrm>
            <a:custGeom>
              <a:avLst/>
              <a:gdLst/>
              <a:ahLst/>
              <a:cxnLst/>
              <a:rect l="l" t="t" r="r" b="b"/>
              <a:pathLst>
                <a:path w="2156461" h="513109">
                  <a:moveTo>
                    <a:pt x="0" y="0"/>
                  </a:moveTo>
                  <a:lnTo>
                    <a:pt x="2156461" y="0"/>
                  </a:lnTo>
                  <a:lnTo>
                    <a:pt x="2156461" y="513109"/>
                  </a:lnTo>
                  <a:lnTo>
                    <a:pt x="0" y="513109"/>
                  </a:ln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2156461" cy="5416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36232" y="4886879"/>
            <a:ext cx="3764756" cy="2672112"/>
            <a:chOff x="0" y="0"/>
            <a:chExt cx="991541" cy="70376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991541" cy="703766"/>
            </a:xfrm>
            <a:custGeom>
              <a:avLst/>
              <a:gdLst/>
              <a:ahLst/>
              <a:cxnLst/>
              <a:rect l="l" t="t" r="r" b="b"/>
              <a:pathLst>
                <a:path w="991541" h="703766">
                  <a:moveTo>
                    <a:pt x="0" y="0"/>
                  </a:moveTo>
                  <a:lnTo>
                    <a:pt x="991541" y="0"/>
                  </a:lnTo>
                  <a:lnTo>
                    <a:pt x="991541" y="703766"/>
                  </a:lnTo>
                  <a:lnTo>
                    <a:pt x="0" y="703766"/>
                  </a:lnTo>
                  <a:close/>
                </a:path>
              </a:pathLst>
            </a:custGeom>
            <a:solidFill>
              <a:srgbClr val="FFDE59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28575"/>
              <a:ext cx="991541" cy="7323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3800988" y="4886879"/>
            <a:ext cx="8187812" cy="2734816"/>
            <a:chOff x="0" y="0"/>
            <a:chExt cx="2156461" cy="72028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156461" cy="720281"/>
            </a:xfrm>
            <a:custGeom>
              <a:avLst/>
              <a:gdLst/>
              <a:ahLst/>
              <a:cxnLst/>
              <a:rect l="l" t="t" r="r" b="b"/>
              <a:pathLst>
                <a:path w="2156461" h="720281">
                  <a:moveTo>
                    <a:pt x="0" y="0"/>
                  </a:moveTo>
                  <a:lnTo>
                    <a:pt x="2156461" y="0"/>
                  </a:lnTo>
                  <a:lnTo>
                    <a:pt x="2156461" y="720281"/>
                  </a:lnTo>
                  <a:lnTo>
                    <a:pt x="0" y="720281"/>
                  </a:ln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0" y="-104775"/>
              <a:ext cx="2156461" cy="82505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4680"/>
                </a:lnSpc>
              </a:pPr>
              <a:r>
                <a:rPr lang="en-US" sz="3600">
                  <a:solidFill>
                    <a:srgbClr val="5E17EB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□  普及平民教育</a:t>
              </a:r>
            </a:p>
            <a:p>
              <a:pPr algn="l">
                <a:lnSpc>
                  <a:spcPts val="4680"/>
                </a:lnSpc>
              </a:pPr>
              <a:r>
                <a:rPr lang="en-US" sz="3600">
                  <a:solidFill>
                    <a:srgbClr val="5E17EB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□  建立臺灣特種文化</a:t>
              </a:r>
            </a:p>
            <a:p>
              <a:pPr algn="l">
                <a:lnSpc>
                  <a:spcPts val="4680"/>
                </a:lnSpc>
              </a:pPr>
              <a:r>
                <a:rPr lang="en-US" sz="3600">
                  <a:solidFill>
                    <a:srgbClr val="5E17EB"/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□  擔負起世界變動中的使命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0" y="7558991"/>
            <a:ext cx="3764756" cy="2728009"/>
            <a:chOff x="0" y="0"/>
            <a:chExt cx="991541" cy="71848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991541" cy="718488"/>
            </a:xfrm>
            <a:custGeom>
              <a:avLst/>
              <a:gdLst/>
              <a:ahLst/>
              <a:cxnLst/>
              <a:rect l="l" t="t" r="r" b="b"/>
              <a:pathLst>
                <a:path w="991541" h="718488">
                  <a:moveTo>
                    <a:pt x="0" y="0"/>
                  </a:moveTo>
                  <a:lnTo>
                    <a:pt x="991541" y="0"/>
                  </a:lnTo>
                  <a:lnTo>
                    <a:pt x="991541" y="718488"/>
                  </a:lnTo>
                  <a:lnTo>
                    <a:pt x="0" y="718488"/>
                  </a:lnTo>
                  <a:close/>
                </a:path>
              </a:pathLst>
            </a:custGeom>
            <a:solidFill>
              <a:srgbClr val="F8F1D6"/>
            </a:solidFill>
          </p:spPr>
        </p:sp>
        <p:sp>
          <p:nvSpPr>
            <p:cNvPr id="26" name="TextBox 26"/>
            <p:cNvSpPr txBox="1"/>
            <p:nvPr/>
          </p:nvSpPr>
          <p:spPr>
            <a:xfrm>
              <a:off x="0" y="-28575"/>
              <a:ext cx="991541" cy="7470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3800988" y="7546066"/>
            <a:ext cx="8187812" cy="2665305"/>
            <a:chOff x="0" y="0"/>
            <a:chExt cx="2156461" cy="701973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156461" cy="701973"/>
            </a:xfrm>
            <a:custGeom>
              <a:avLst/>
              <a:gdLst/>
              <a:ahLst/>
              <a:cxnLst/>
              <a:rect l="l" t="t" r="r" b="b"/>
              <a:pathLst>
                <a:path w="2156461" h="701973">
                  <a:moveTo>
                    <a:pt x="0" y="0"/>
                  </a:moveTo>
                  <a:lnTo>
                    <a:pt x="2156461" y="0"/>
                  </a:lnTo>
                  <a:lnTo>
                    <a:pt x="2156461" y="701973"/>
                  </a:lnTo>
                  <a:lnTo>
                    <a:pt x="0" y="701973"/>
                  </a:ln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0" y="-28575"/>
              <a:ext cx="2156461" cy="7305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1988800" y="3072661"/>
            <a:ext cx="6299200" cy="3181625"/>
            <a:chOff x="0" y="0"/>
            <a:chExt cx="1659049" cy="837959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659049" cy="837959"/>
            </a:xfrm>
            <a:custGeom>
              <a:avLst/>
              <a:gdLst/>
              <a:ahLst/>
              <a:cxnLst/>
              <a:rect l="l" t="t" r="r" b="b"/>
              <a:pathLst>
                <a:path w="1659049" h="837959">
                  <a:moveTo>
                    <a:pt x="0" y="0"/>
                  </a:moveTo>
                  <a:lnTo>
                    <a:pt x="1659049" y="0"/>
                  </a:lnTo>
                  <a:lnTo>
                    <a:pt x="1659049" y="837959"/>
                  </a:lnTo>
                  <a:lnTo>
                    <a:pt x="0" y="837959"/>
                  </a:lnTo>
                  <a:close/>
                </a:path>
              </a:pathLst>
            </a:custGeom>
            <a:solidFill>
              <a:srgbClr val="D5EFE9"/>
            </a:solidFill>
          </p:spPr>
        </p:sp>
        <p:sp>
          <p:nvSpPr>
            <p:cNvPr id="32" name="TextBox 32"/>
            <p:cNvSpPr txBox="1"/>
            <p:nvPr/>
          </p:nvSpPr>
          <p:spPr>
            <a:xfrm>
              <a:off x="0" y="-28575"/>
              <a:ext cx="1659049" cy="8665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1988800" y="6263812"/>
            <a:ext cx="6299200" cy="4023188"/>
            <a:chOff x="0" y="0"/>
            <a:chExt cx="1659049" cy="1059605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659049" cy="1059605"/>
            </a:xfrm>
            <a:custGeom>
              <a:avLst/>
              <a:gdLst/>
              <a:ahLst/>
              <a:cxnLst/>
              <a:rect l="l" t="t" r="r" b="b"/>
              <a:pathLst>
                <a:path w="1659049" h="1059605">
                  <a:moveTo>
                    <a:pt x="0" y="0"/>
                  </a:moveTo>
                  <a:lnTo>
                    <a:pt x="1659049" y="0"/>
                  </a:lnTo>
                  <a:lnTo>
                    <a:pt x="1659049" y="1059605"/>
                  </a:lnTo>
                  <a:lnTo>
                    <a:pt x="0" y="1059605"/>
                  </a:lnTo>
                  <a:close/>
                </a:path>
              </a:pathLst>
            </a:custGeom>
            <a:solidFill>
              <a:srgbClr val="F8F1D6"/>
            </a:solidFill>
          </p:spPr>
        </p:sp>
        <p:sp>
          <p:nvSpPr>
            <p:cNvPr id="35" name="TextBox 35"/>
            <p:cNvSpPr txBox="1"/>
            <p:nvPr/>
          </p:nvSpPr>
          <p:spPr>
            <a:xfrm>
              <a:off x="0" y="-47625"/>
              <a:ext cx="1659049" cy="11072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5200"/>
                </a:lnSpc>
              </a:pPr>
              <a:r>
                <a:rPr lang="en-US" sz="4000" b="1">
                  <a:solidFill>
                    <a:srgbClr val="691ADB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 打開Google Classroom   </a:t>
              </a:r>
            </a:p>
            <a:p>
              <a:pPr algn="l">
                <a:lnSpc>
                  <a:spcPts val="5200"/>
                </a:lnSpc>
              </a:pPr>
              <a:r>
                <a:rPr lang="en-US" sz="4000" b="1">
                  <a:solidFill>
                    <a:srgbClr val="691ADB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 的作業區， 各小組完成   </a:t>
              </a:r>
            </a:p>
            <a:p>
              <a:pPr algn="l">
                <a:lnSpc>
                  <a:spcPts val="5200"/>
                </a:lnSpc>
              </a:pPr>
              <a:r>
                <a:rPr lang="en-US" sz="4000" b="1">
                  <a:solidFill>
                    <a:srgbClr val="691ADB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 簡報上左側學習單的填</a:t>
              </a:r>
            </a:p>
            <a:p>
              <a:pPr algn="l">
                <a:lnSpc>
                  <a:spcPts val="5200"/>
                </a:lnSpc>
              </a:pPr>
              <a:r>
                <a:rPr lang="en-US" sz="4000" b="1">
                  <a:solidFill>
                    <a:srgbClr val="691ADB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 寫，並且準備下節課堂</a:t>
              </a:r>
            </a:p>
            <a:p>
              <a:pPr algn="l">
                <a:lnSpc>
                  <a:spcPts val="5200"/>
                </a:lnSpc>
              </a:pPr>
              <a:r>
                <a:rPr lang="en-US" sz="4000" b="1">
                  <a:solidFill>
                    <a:srgbClr val="FF3131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 一分鐘</a:t>
              </a:r>
              <a:r>
                <a:rPr lang="en-US" sz="4000" b="1">
                  <a:solidFill>
                    <a:srgbClr val="691ADB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上台報告</a:t>
              </a:r>
              <a:r>
                <a:rPr lang="en-US" sz="4000">
                  <a:solidFill>
                    <a:srgbClr val="691ADB"/>
                  </a:solidFill>
                  <a:latin typeface="Arial Unicode"/>
                  <a:ea typeface="Arial Unicode"/>
                  <a:cs typeface="Arial Unicode"/>
                  <a:sym typeface="Arial Unicode"/>
                </a:rPr>
                <a:t>。</a:t>
              </a:r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19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236099" y="49278"/>
            <a:ext cx="19338867" cy="2138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學習單二：眾聲喧嘩的臺灣1920年代【問題三】</a:t>
            </a:r>
          </a:p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2172424" y="1324388"/>
            <a:ext cx="15894844" cy="1612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499"/>
              </a:lnSpc>
              <a:spcBef>
                <a:spcPct val="0"/>
              </a:spcBef>
            </a:pPr>
            <a:r>
              <a:rPr lang="en-US" sz="4999" b="1">
                <a:solidFill>
                  <a:srgbClr val="691ADB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 小組討論「廟埕拼文化」中，你們覺得哪一項活動最有興趣？並依序回答以下的問題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236099" y="3101133"/>
            <a:ext cx="3238880" cy="17640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79"/>
              </a:lnSpc>
              <a:spcBef>
                <a:spcPct val="0"/>
              </a:spcBef>
            </a:pPr>
            <a:r>
              <a:rPr lang="en-US" sz="35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請具體說明你們為何對此活動覺得最有興趣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321664" y="5338812"/>
            <a:ext cx="3238880" cy="23545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680"/>
              </a:lnSpc>
            </a:pPr>
            <a:r>
              <a:rPr lang="en-US" sz="3600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這項活動符合了哪些文化協會的不同訴求？</a:t>
            </a:r>
          </a:p>
          <a:p>
            <a:pPr algn="just">
              <a:lnSpc>
                <a:spcPts val="4680"/>
              </a:lnSpc>
              <a:spcBef>
                <a:spcPct val="0"/>
              </a:spcBef>
            </a:pPr>
            <a:endParaRPr lang="en-US" sz="3600" b="1">
              <a:solidFill>
                <a:srgbClr val="000000"/>
              </a:solidFill>
              <a:latin typeface="Arial Unicode Bold"/>
              <a:ea typeface="Arial Unicode Bold"/>
              <a:cs typeface="Arial Unicode Bold"/>
              <a:sym typeface="Arial Unicode Bold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81220" y="7445375"/>
            <a:ext cx="3683536" cy="2607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159"/>
              </a:lnSpc>
              <a:spcBef>
                <a:spcPct val="0"/>
              </a:spcBef>
            </a:pPr>
            <a:r>
              <a:rPr lang="en-US" sz="31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請摘錄展覽中的句子，</a:t>
            </a:r>
            <a:r>
              <a:rPr lang="en-US" sz="3199" b="1">
                <a:solidFill>
                  <a:srgbClr val="FF3131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具體說明</a:t>
            </a:r>
            <a:r>
              <a:rPr lang="en-US" sz="31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你們是根據展覽中提到哪些介紹判斷此項活動具有這些訴求？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1988800" y="2984500"/>
            <a:ext cx="6299200" cy="3100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49"/>
              </a:lnSpc>
              <a:spcBef>
                <a:spcPct val="0"/>
              </a:spcBef>
            </a:pPr>
            <a:r>
              <a:rPr lang="en-US" sz="44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【活動項目】</a:t>
            </a:r>
          </a:p>
          <a:p>
            <a:pPr algn="just">
              <a:lnSpc>
                <a:spcPts val="4760"/>
              </a:lnSpc>
            </a:pPr>
            <a:r>
              <a:rPr lang="en-US" sz="3400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  </a:t>
            </a:r>
            <a:r>
              <a:rPr lang="en-US" sz="3400" b="1">
                <a:solidFill>
                  <a:srgbClr val="082623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文化講演會、演劇與電影、  </a:t>
            </a:r>
          </a:p>
          <a:p>
            <a:pPr algn="just">
              <a:lnSpc>
                <a:spcPts val="4760"/>
              </a:lnSpc>
            </a:pPr>
            <a:r>
              <a:rPr lang="en-US" sz="3400" b="1">
                <a:solidFill>
                  <a:srgbClr val="082623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  言論機關、社會歌謠、世界語</a:t>
            </a:r>
          </a:p>
          <a:p>
            <a:pPr algn="just">
              <a:lnSpc>
                <a:spcPts val="4760"/>
              </a:lnSpc>
            </a:pPr>
            <a:r>
              <a:rPr lang="en-US" sz="3400" b="1">
                <a:solidFill>
                  <a:srgbClr val="082623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  時鐘塔、文化基地、交誼機關</a:t>
            </a:r>
          </a:p>
          <a:p>
            <a:pPr algn="just">
              <a:lnSpc>
                <a:spcPts val="4760"/>
              </a:lnSpc>
            </a:pPr>
            <a:r>
              <a:rPr lang="en-US" sz="3400" b="1">
                <a:solidFill>
                  <a:srgbClr val="082623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  風俗改良、自己的紀念日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859786" y="8207037"/>
            <a:ext cx="7710132" cy="555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49"/>
              </a:lnSpc>
              <a:spcBef>
                <a:spcPct val="0"/>
              </a:spcBef>
            </a:pPr>
            <a:r>
              <a:rPr lang="en-US" sz="3499" b="1">
                <a:solidFill>
                  <a:srgbClr val="FF3131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需要有具體證據或引用展覽網站上說明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0" y="5143500"/>
            <a:ext cx="11453400" cy="5143500"/>
            <a:chOff x="0" y="0"/>
            <a:chExt cx="3016533" cy="135466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16533" cy="1354667"/>
            </a:xfrm>
            <a:custGeom>
              <a:avLst/>
              <a:gdLst/>
              <a:ahLst/>
              <a:cxnLst/>
              <a:rect l="l" t="t" r="r" b="b"/>
              <a:pathLst>
                <a:path w="3016533" h="1354667">
                  <a:moveTo>
                    <a:pt x="0" y="0"/>
                  </a:moveTo>
                  <a:lnTo>
                    <a:pt x="3016533" y="0"/>
                  </a:lnTo>
                  <a:lnTo>
                    <a:pt x="3016533" y="1354667"/>
                  </a:lnTo>
                  <a:lnTo>
                    <a:pt x="0" y="1354667"/>
                  </a:lnTo>
                  <a:close/>
                </a:path>
              </a:pathLst>
            </a:custGeom>
            <a:solidFill>
              <a:srgbClr val="F8F1D6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3016533" cy="13832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>
            <a:hlinkClick r:id="rId8" tooltip="https://tca100.nmth.gov.tw"/>
          </p:cNvPr>
          <p:cNvSpPr/>
          <p:nvPr/>
        </p:nvSpPr>
        <p:spPr>
          <a:xfrm>
            <a:off x="11508741" y="6234130"/>
            <a:ext cx="5891549" cy="3873337"/>
          </a:xfrm>
          <a:custGeom>
            <a:avLst/>
            <a:gdLst/>
            <a:ahLst/>
            <a:cxnLst/>
            <a:rect l="l" t="t" r="r" b="b"/>
            <a:pathLst>
              <a:path w="5891549" h="3873337">
                <a:moveTo>
                  <a:pt x="0" y="0"/>
                </a:moveTo>
                <a:lnTo>
                  <a:pt x="5891549" y="0"/>
                </a:lnTo>
                <a:lnTo>
                  <a:pt x="5891549" y="3873336"/>
                </a:lnTo>
                <a:lnTo>
                  <a:pt x="0" y="387333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1453400" y="5143500"/>
            <a:ext cx="7315200" cy="1090630"/>
          </a:xfrm>
          <a:custGeom>
            <a:avLst/>
            <a:gdLst/>
            <a:ahLst/>
            <a:cxnLst/>
            <a:rect l="l" t="t" r="r" b="b"/>
            <a:pathLst>
              <a:path w="7315200" h="1090630">
                <a:moveTo>
                  <a:pt x="0" y="0"/>
                </a:moveTo>
                <a:lnTo>
                  <a:pt x="7315200" y="0"/>
                </a:lnTo>
                <a:lnTo>
                  <a:pt x="7315200" y="1090630"/>
                </a:lnTo>
                <a:lnTo>
                  <a:pt x="0" y="109063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0" y="-376497"/>
            <a:ext cx="20672534" cy="1622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00"/>
              </a:lnSpc>
            </a:pPr>
            <a:r>
              <a:rPr lang="en-US" sz="85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1920年代的臺灣為何眾聲喧嘩？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0" y="2451099"/>
            <a:ext cx="17971519" cy="29146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49"/>
              </a:lnSpc>
              <a:spcBef>
                <a:spcPct val="0"/>
              </a:spcBef>
            </a:pPr>
            <a:r>
              <a:rPr lang="en-US" sz="4499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「做為地球一部分的臺灣、作為人類一分子的島民，我們應急起直追適應新時代，啟發精神的、物質的文化，對改造世界的大業有所貢獻。」                 </a:t>
            </a:r>
          </a:p>
          <a:p>
            <a:pPr algn="ctr">
              <a:lnSpc>
                <a:spcPts val="5849"/>
              </a:lnSpc>
              <a:spcBef>
                <a:spcPct val="0"/>
              </a:spcBef>
            </a:pPr>
            <a:r>
              <a:rPr lang="en-US" sz="4499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                              —林呈祿，〈臺灣の新使命〉，《臺灣》，1922年</a:t>
            </a:r>
          </a:p>
          <a:p>
            <a:pPr algn="l">
              <a:lnSpc>
                <a:spcPts val="5849"/>
              </a:lnSpc>
              <a:spcBef>
                <a:spcPct val="0"/>
              </a:spcBef>
            </a:pPr>
            <a:endParaRPr lang="en-US" sz="4499" b="1">
              <a:solidFill>
                <a:srgbClr val="169BB2"/>
              </a:solidFill>
              <a:latin typeface="Arial Unicode Bold"/>
              <a:ea typeface="Arial Unicode Bold"/>
              <a:cs typeface="Arial Unicode Bold"/>
              <a:sym typeface="Arial Unicode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367029" y="5410200"/>
            <a:ext cx="10645141" cy="4476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849"/>
              </a:lnSpc>
              <a:spcBef>
                <a:spcPct val="0"/>
              </a:spcBef>
            </a:pPr>
            <a:r>
              <a:rPr lang="en-US" sz="4499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林呈祿當初寫下這段話時，正值第一次世界剛落幕幾年，國際聯盟才剛組成不久。新的國際版圖重組，各地革命與自由獨立思潮更加洶湧的時刻。你覺得：台灣人當時受到了哪些思想的激盪，開始思考自身的未來與定位？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385953" y="9467643"/>
            <a:ext cx="2689779" cy="314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2520"/>
              </a:lnSpc>
              <a:spcBef>
                <a:spcPct val="0"/>
              </a:spcBef>
            </a:pPr>
            <a:endParaRPr/>
          </a:p>
        </p:txBody>
      </p:sp>
      <p:sp>
        <p:nvSpPr>
          <p:cNvPr id="18" name="TextBox 18"/>
          <p:cNvSpPr txBox="1"/>
          <p:nvPr/>
        </p:nvSpPr>
        <p:spPr>
          <a:xfrm>
            <a:off x="11988155" y="5299074"/>
            <a:ext cx="6147445" cy="5657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b="1" u="sng" dirty="0">
                <a:solidFill>
                  <a:srgbClr val="F243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  <a:hlinkClick r:id="rId8" tooltip="https://tca100.nmth.gov.tw"/>
              </a:rPr>
              <a:t> </a:t>
            </a:r>
            <a:r>
              <a:rPr lang="en-US" sz="3399" b="1" u="sng" dirty="0" err="1">
                <a:solidFill>
                  <a:srgbClr val="F243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  <a:hlinkClick r:id="rId8" tooltip="https://tca100.nmth.gov.tw"/>
              </a:rPr>
              <a:t>介紹「樂為世界人」線上展覽</a:t>
            </a:r>
            <a:endParaRPr lang="en-US" sz="3399" b="1" u="sng" dirty="0">
              <a:solidFill>
                <a:srgbClr val="F24300"/>
              </a:solidFill>
              <a:latin typeface="Noto Sans T Chinese Bold"/>
              <a:ea typeface="Noto Sans T Chinese Bold"/>
              <a:cs typeface="Noto Sans T Chinese Bold"/>
              <a:sym typeface="Noto Sans T Chinese Bold"/>
              <a:hlinkClick r:id="rId8" tooltip="https://tca100.nmth.gov.tw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190496" y="2927350"/>
            <a:ext cx="7807728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9824470" y="2486579"/>
            <a:ext cx="8463530" cy="7770148"/>
            <a:chOff x="0" y="0"/>
            <a:chExt cx="2229078" cy="204645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229078" cy="2046459"/>
            </a:xfrm>
            <a:custGeom>
              <a:avLst/>
              <a:gdLst/>
              <a:ahLst/>
              <a:cxnLst/>
              <a:rect l="l" t="t" r="r" b="b"/>
              <a:pathLst>
                <a:path w="2229078" h="2046459">
                  <a:moveTo>
                    <a:pt x="0" y="0"/>
                  </a:moveTo>
                  <a:lnTo>
                    <a:pt x="2229078" y="0"/>
                  </a:lnTo>
                  <a:lnTo>
                    <a:pt x="2229078" y="2046459"/>
                  </a:lnTo>
                  <a:lnTo>
                    <a:pt x="0" y="2046459"/>
                  </a:lnTo>
                  <a:close/>
                </a:path>
              </a:pathLst>
            </a:custGeom>
            <a:solidFill>
              <a:srgbClr val="FFDFD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2229078" cy="207503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2159671" y="2486579"/>
            <a:ext cx="7417491" cy="7800421"/>
          </a:xfrm>
          <a:custGeom>
            <a:avLst/>
            <a:gdLst/>
            <a:ahLst/>
            <a:cxnLst/>
            <a:rect l="l" t="t" r="r" b="b"/>
            <a:pathLst>
              <a:path w="7417491" h="7800421">
                <a:moveTo>
                  <a:pt x="0" y="0"/>
                </a:moveTo>
                <a:lnTo>
                  <a:pt x="7417492" y="0"/>
                </a:lnTo>
                <a:lnTo>
                  <a:pt x="7417492" y="7800421"/>
                </a:lnTo>
                <a:lnTo>
                  <a:pt x="0" y="780042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0004887" y="2684402"/>
            <a:ext cx="7993336" cy="53564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118"/>
              </a:lnSpc>
            </a:pPr>
            <a:r>
              <a:rPr lang="en-US" sz="5694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文化協會的訴求可 分為三項：</a:t>
            </a:r>
          </a:p>
          <a:p>
            <a:pPr algn="just">
              <a:lnSpc>
                <a:spcPts val="7118"/>
              </a:lnSpc>
            </a:pPr>
            <a:r>
              <a:rPr lang="en-US" sz="5694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(1)</a:t>
            </a:r>
            <a:r>
              <a:rPr lang="en-US" sz="5694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普及平民教育</a:t>
            </a:r>
          </a:p>
          <a:p>
            <a:pPr algn="just">
              <a:lnSpc>
                <a:spcPts val="7118"/>
              </a:lnSpc>
            </a:pPr>
            <a:r>
              <a:rPr lang="en-US" sz="5694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(2)</a:t>
            </a:r>
            <a:r>
              <a:rPr lang="en-US" sz="5694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建立臺灣特種文化</a:t>
            </a:r>
          </a:p>
          <a:p>
            <a:pPr algn="just">
              <a:lnSpc>
                <a:spcPts val="7118"/>
              </a:lnSpc>
            </a:pPr>
            <a:r>
              <a:rPr lang="en-US" sz="5694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(3)</a:t>
            </a:r>
            <a:r>
              <a:rPr lang="en-US" sz="5694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擔負起世界變動中的</a:t>
            </a:r>
          </a:p>
          <a:p>
            <a:pPr algn="just">
              <a:lnSpc>
                <a:spcPts val="7118"/>
              </a:lnSpc>
            </a:pPr>
            <a:r>
              <a:rPr lang="en-US" sz="5694" b="1">
                <a:solidFill>
                  <a:srgbClr val="169BB2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     使命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20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2518616" y="6703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小組報告： 1920年代 臺灣文化活動的特色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159671" y="1480531"/>
            <a:ext cx="16128329" cy="952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99"/>
              </a:lnSpc>
              <a:spcBef>
                <a:spcPct val="0"/>
              </a:spcBef>
            </a:pPr>
            <a:r>
              <a:rPr lang="en-US" sz="5999" b="1">
                <a:solidFill>
                  <a:srgbClr val="691ADB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各組報告完畢，老師總結  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33667" y="3120466"/>
            <a:ext cx="8355619" cy="7264400"/>
          </a:xfrm>
          <a:custGeom>
            <a:avLst/>
            <a:gdLst/>
            <a:ahLst/>
            <a:cxnLst/>
            <a:rect l="l" t="t" r="r" b="b"/>
            <a:pathLst>
              <a:path w="8355619" h="7264400">
                <a:moveTo>
                  <a:pt x="0" y="0"/>
                </a:moveTo>
                <a:lnTo>
                  <a:pt x="8355618" y="0"/>
                </a:lnTo>
                <a:lnTo>
                  <a:pt x="8355618" y="7264400"/>
                </a:lnTo>
                <a:lnTo>
                  <a:pt x="0" y="72644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id="13" name="Freeform 13"/>
          <p:cNvSpPr/>
          <p:nvPr/>
        </p:nvSpPr>
        <p:spPr>
          <a:xfrm>
            <a:off x="10229130" y="3022600"/>
            <a:ext cx="6739180" cy="7542936"/>
          </a:xfrm>
          <a:custGeom>
            <a:avLst/>
            <a:gdLst/>
            <a:ahLst/>
            <a:cxnLst/>
            <a:rect l="l" t="t" r="r" b="b"/>
            <a:pathLst>
              <a:path w="6739180" h="7542936">
                <a:moveTo>
                  <a:pt x="0" y="0"/>
                </a:moveTo>
                <a:lnTo>
                  <a:pt x="6739181" y="0"/>
                </a:lnTo>
                <a:lnTo>
                  <a:pt x="6739181" y="7542936"/>
                </a:lnTo>
                <a:lnTo>
                  <a:pt x="0" y="754293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</p:sp>
      <p:sp>
        <p:nvSpPr>
          <p:cNvPr id="14" name="TextBox 14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21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518616" y="6703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學習單三：文協改組─走向實際運動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159671" y="1480531"/>
            <a:ext cx="16128329" cy="952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99"/>
              </a:lnSpc>
              <a:spcBef>
                <a:spcPct val="0"/>
              </a:spcBef>
            </a:pPr>
            <a:r>
              <a:rPr lang="en-US" sz="5999" b="1">
                <a:solidFill>
                  <a:srgbClr val="691ADB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請觀察1921vs.1927 臺灣文化協會的組織變化 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0" y="3022600"/>
            <a:ext cx="4290223" cy="2120900"/>
            <a:chOff x="0" y="0"/>
            <a:chExt cx="1129935" cy="558591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129935" cy="558591"/>
            </a:xfrm>
            <a:custGeom>
              <a:avLst/>
              <a:gdLst/>
              <a:ahLst/>
              <a:cxnLst/>
              <a:rect l="l" t="t" r="r" b="b"/>
              <a:pathLst>
                <a:path w="1129935" h="558591">
                  <a:moveTo>
                    <a:pt x="0" y="0"/>
                  </a:moveTo>
                  <a:lnTo>
                    <a:pt x="1129935" y="0"/>
                  </a:lnTo>
                  <a:lnTo>
                    <a:pt x="1129935" y="558591"/>
                  </a:lnTo>
                  <a:lnTo>
                    <a:pt x="0" y="558591"/>
                  </a:lnTo>
                  <a:close/>
                </a:path>
              </a:pathLst>
            </a:custGeom>
            <a:solidFill>
              <a:srgbClr val="EFC8BD">
                <a:alpha val="80000"/>
              </a:srgbClr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1129935" cy="5871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0" y="5143500"/>
            <a:ext cx="4290223" cy="2120900"/>
            <a:chOff x="0" y="0"/>
            <a:chExt cx="1129935" cy="558591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129935" cy="558591"/>
            </a:xfrm>
            <a:custGeom>
              <a:avLst/>
              <a:gdLst/>
              <a:ahLst/>
              <a:cxnLst/>
              <a:rect l="l" t="t" r="r" b="b"/>
              <a:pathLst>
                <a:path w="1129935" h="558591">
                  <a:moveTo>
                    <a:pt x="0" y="0"/>
                  </a:moveTo>
                  <a:lnTo>
                    <a:pt x="1129935" y="0"/>
                  </a:lnTo>
                  <a:lnTo>
                    <a:pt x="1129935" y="558591"/>
                  </a:lnTo>
                  <a:lnTo>
                    <a:pt x="0" y="558591"/>
                  </a:lnTo>
                  <a:close/>
                </a:path>
              </a:pathLst>
            </a:custGeom>
            <a:solidFill>
              <a:srgbClr val="FFDE59">
                <a:alpha val="80000"/>
              </a:srgbClr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1129935" cy="5871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0" y="7288212"/>
            <a:ext cx="4290223" cy="2998788"/>
            <a:chOff x="0" y="0"/>
            <a:chExt cx="1129935" cy="78980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129935" cy="789804"/>
            </a:xfrm>
            <a:custGeom>
              <a:avLst/>
              <a:gdLst/>
              <a:ahLst/>
              <a:cxnLst/>
              <a:rect l="l" t="t" r="r" b="b"/>
              <a:pathLst>
                <a:path w="1129935" h="789804">
                  <a:moveTo>
                    <a:pt x="0" y="0"/>
                  </a:moveTo>
                  <a:lnTo>
                    <a:pt x="1129935" y="0"/>
                  </a:lnTo>
                  <a:lnTo>
                    <a:pt x="1129935" y="789804"/>
                  </a:lnTo>
                  <a:lnTo>
                    <a:pt x="0" y="789804"/>
                  </a:lnTo>
                  <a:close/>
                </a:path>
              </a:pathLst>
            </a:custGeom>
            <a:solidFill>
              <a:srgbClr val="D5EFE9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28575"/>
              <a:ext cx="1129935" cy="81837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4290223" y="3037361"/>
            <a:ext cx="11375836" cy="2120900"/>
            <a:chOff x="0" y="0"/>
            <a:chExt cx="2996105" cy="558591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996105" cy="558591"/>
            </a:xfrm>
            <a:custGeom>
              <a:avLst/>
              <a:gdLst/>
              <a:ahLst/>
              <a:cxnLst/>
              <a:rect l="l" t="t" r="r" b="b"/>
              <a:pathLst>
                <a:path w="2996105" h="558591">
                  <a:moveTo>
                    <a:pt x="0" y="0"/>
                  </a:moveTo>
                  <a:lnTo>
                    <a:pt x="2996105" y="0"/>
                  </a:lnTo>
                  <a:lnTo>
                    <a:pt x="2996105" y="558591"/>
                  </a:lnTo>
                  <a:lnTo>
                    <a:pt x="0" y="558591"/>
                  </a:ln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0" y="-28575"/>
              <a:ext cx="2996105" cy="58716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4290223" y="5132737"/>
            <a:ext cx="11375836" cy="2155475"/>
            <a:chOff x="0" y="0"/>
            <a:chExt cx="2996105" cy="567697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996105" cy="567697"/>
            </a:xfrm>
            <a:custGeom>
              <a:avLst/>
              <a:gdLst/>
              <a:ahLst/>
              <a:cxnLst/>
              <a:rect l="l" t="t" r="r" b="b"/>
              <a:pathLst>
                <a:path w="2996105" h="567697">
                  <a:moveTo>
                    <a:pt x="0" y="0"/>
                  </a:moveTo>
                  <a:lnTo>
                    <a:pt x="2996105" y="0"/>
                  </a:lnTo>
                  <a:lnTo>
                    <a:pt x="2996105" y="567697"/>
                  </a:lnTo>
                  <a:lnTo>
                    <a:pt x="0" y="567697"/>
                  </a:ln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0" y="-28575"/>
              <a:ext cx="2996105" cy="59627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4290223" y="7253637"/>
            <a:ext cx="11375836" cy="2972244"/>
            <a:chOff x="0" y="0"/>
            <a:chExt cx="2996105" cy="782813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996105" cy="782813"/>
            </a:xfrm>
            <a:custGeom>
              <a:avLst/>
              <a:gdLst/>
              <a:ahLst/>
              <a:cxnLst/>
              <a:rect l="l" t="t" r="r" b="b"/>
              <a:pathLst>
                <a:path w="2996105" h="782813">
                  <a:moveTo>
                    <a:pt x="0" y="0"/>
                  </a:moveTo>
                  <a:lnTo>
                    <a:pt x="2996105" y="0"/>
                  </a:lnTo>
                  <a:lnTo>
                    <a:pt x="2996105" y="782813"/>
                  </a:lnTo>
                  <a:lnTo>
                    <a:pt x="0" y="782813"/>
                  </a:lnTo>
                  <a:close/>
                </a:path>
              </a:pathLst>
            </a:custGeom>
            <a:solidFill>
              <a:srgbClr val="FFFFFF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29" name="TextBox 29"/>
            <p:cNvSpPr txBox="1"/>
            <p:nvPr/>
          </p:nvSpPr>
          <p:spPr>
            <a:xfrm>
              <a:off x="0" y="-95250"/>
              <a:ext cx="2996105" cy="8780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4289"/>
                </a:lnSpc>
              </a:pPr>
              <a:r>
                <a:rPr lang="en-US" sz="3299" b="1" dirty="0">
                  <a:latin typeface="Times New Roman" panose="02020603050405020304" pitchFamily="18" charset="0"/>
                  <a:ea typeface="微軟正黑體" panose="020B0604030504040204" pitchFamily="34" charset="-120"/>
                  <a:cs typeface="Times New Roman" panose="02020603050405020304" pitchFamily="18" charset="0"/>
                  <a:sym typeface="Times New Roman Bold"/>
                </a:rPr>
                <a:t>□</a:t>
              </a:r>
              <a:r>
                <a:rPr lang="en-US" sz="3299" b="1" dirty="0" err="1">
                  <a:latin typeface="Times New Roman" panose="02020603050405020304" pitchFamily="18" charset="0"/>
                  <a:ea typeface="微軟正黑體" panose="020B0604030504040204" pitchFamily="34" charset="-120"/>
                  <a:cs typeface="Times New Roman" panose="02020603050405020304" pitchFamily="18" charset="0"/>
                  <a:sym typeface="Times New Roman Bold"/>
                </a:rPr>
                <a:t>文協在1927年改組後，權力更為集中</a:t>
              </a:r>
              <a:endParaRPr lang="en-US" sz="3299" b="1" dirty="0"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 Bold"/>
              </a:endParaRPr>
            </a:p>
            <a:p>
              <a:pPr algn="l">
                <a:lnSpc>
                  <a:spcPts val="4289"/>
                </a:lnSpc>
              </a:pPr>
              <a:r>
                <a:rPr lang="en-US" sz="3299" b="1" dirty="0">
                  <a:latin typeface="Times New Roman" panose="02020603050405020304" pitchFamily="18" charset="0"/>
                  <a:ea typeface="微軟正黑體" panose="020B0604030504040204" pitchFamily="34" charset="-120"/>
                  <a:cs typeface="Times New Roman" panose="02020603050405020304" pitchFamily="18" charset="0"/>
                  <a:sym typeface="Times New Roman Bold"/>
                </a:rPr>
                <a:t>□</a:t>
              </a:r>
              <a:r>
                <a:rPr lang="en-US" sz="3299" b="1" dirty="0" err="1">
                  <a:latin typeface="Times New Roman" panose="02020603050405020304" pitchFamily="18" charset="0"/>
                  <a:ea typeface="微軟正黑體" panose="020B0604030504040204" pitchFamily="34" charset="-120"/>
                  <a:cs typeface="Times New Roman" panose="02020603050405020304" pitchFamily="18" charset="0"/>
                  <a:sym typeface="Times New Roman Bold"/>
                </a:rPr>
                <a:t>文協在1927年改組後，權力更為分散</a:t>
              </a:r>
              <a:endParaRPr lang="en-US" sz="3299" b="1" dirty="0"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 Bold"/>
              </a:endParaRPr>
            </a:p>
            <a:p>
              <a:pPr algn="l">
                <a:lnSpc>
                  <a:spcPts val="3899"/>
                </a:lnSpc>
              </a:pPr>
              <a:r>
                <a:rPr lang="en-US" sz="29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</a:t>
              </a:r>
              <a:r>
                <a:rPr lang="en-US" sz="2999" dirty="0" err="1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請在下面摘述網站中的文字，說明你們判斷的依據</a:t>
              </a:r>
              <a:r>
                <a:rPr lang="en-US" sz="2999" dirty="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：</a:t>
              </a:r>
            </a:p>
            <a:p>
              <a:pPr algn="ctr">
                <a:lnSpc>
                  <a:spcPts val="3250"/>
                </a:lnSpc>
              </a:pPr>
              <a:endParaRPr lang="en-US" sz="2999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22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518616" y="6703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學習單三：文協改組─走向實際運動 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761671" y="1180523"/>
            <a:ext cx="16128329" cy="1076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99"/>
              </a:lnSpc>
              <a:spcBef>
                <a:spcPct val="0"/>
              </a:spcBef>
            </a:pPr>
            <a:r>
              <a:rPr lang="en-US" sz="5999">
                <a:solidFill>
                  <a:srgbClr val="691ADB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觀察完文協改組後的變化，依序完成學習單 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0" y="3197525"/>
            <a:ext cx="4290223" cy="16427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19"/>
              </a:lnSpc>
              <a:spcBef>
                <a:spcPct val="0"/>
              </a:spcBef>
            </a:pPr>
            <a:r>
              <a:rPr lang="en-US" sz="33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1927年文化協會的改組主要是由哪些重要人物所促成？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0" y="5389000"/>
            <a:ext cx="4290223" cy="1503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29"/>
              </a:lnSpc>
              <a:spcBef>
                <a:spcPct val="0"/>
              </a:spcBef>
            </a:pPr>
            <a:r>
              <a:rPr lang="en-US" sz="30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請小組討論1921vs.1927</a:t>
            </a:r>
          </a:p>
          <a:p>
            <a:pPr algn="l">
              <a:lnSpc>
                <a:spcPts val="4029"/>
              </a:lnSpc>
              <a:spcBef>
                <a:spcPct val="0"/>
              </a:spcBef>
            </a:pPr>
            <a:r>
              <a:rPr lang="en-US" sz="30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文協改組的變動，至少三個不一樣的地方。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236099" y="7320756"/>
            <a:ext cx="4054124" cy="26231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10"/>
              </a:lnSpc>
              <a:spcBef>
                <a:spcPct val="0"/>
              </a:spcBef>
            </a:pPr>
            <a:r>
              <a:rPr lang="en-US" sz="2700" b="1">
                <a:solidFill>
                  <a:srgbClr val="000000">
                    <a:alpha val="80000"/>
                  </a:srgbClr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根據文協組織中在1927年之後的變動，請小組分析此一改組後對文協來說，是走向組織的權力集中或權力分散？並說明你們判斷的理由。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0190496" y="2927350"/>
            <a:ext cx="7807728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</p:txBody>
      </p:sp>
      <p:sp>
        <p:nvSpPr>
          <p:cNvPr id="13" name="Freeform 13"/>
          <p:cNvSpPr/>
          <p:nvPr/>
        </p:nvSpPr>
        <p:spPr>
          <a:xfrm>
            <a:off x="1007119" y="2890232"/>
            <a:ext cx="12471073" cy="7264400"/>
          </a:xfrm>
          <a:custGeom>
            <a:avLst/>
            <a:gdLst/>
            <a:ahLst/>
            <a:cxnLst/>
            <a:rect l="l" t="t" r="r" b="b"/>
            <a:pathLst>
              <a:path w="12471073" h="7264400">
                <a:moveTo>
                  <a:pt x="0" y="0"/>
                </a:moveTo>
                <a:lnTo>
                  <a:pt x="12471073" y="0"/>
                </a:lnTo>
                <a:lnTo>
                  <a:pt x="12471073" y="7264400"/>
                </a:lnTo>
                <a:lnTo>
                  <a:pt x="0" y="7264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Group 14"/>
          <p:cNvGrpSpPr/>
          <p:nvPr/>
        </p:nvGrpSpPr>
        <p:grpSpPr>
          <a:xfrm>
            <a:off x="2159671" y="3526566"/>
            <a:ext cx="10165968" cy="5494158"/>
            <a:chOff x="0" y="0"/>
            <a:chExt cx="2677457" cy="1447021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677457" cy="1447021"/>
            </a:xfrm>
            <a:custGeom>
              <a:avLst/>
              <a:gdLst/>
              <a:ahLst/>
              <a:cxnLst/>
              <a:rect l="l" t="t" r="r" b="b"/>
              <a:pathLst>
                <a:path w="2677457" h="1447021">
                  <a:moveTo>
                    <a:pt x="0" y="0"/>
                  </a:moveTo>
                  <a:lnTo>
                    <a:pt x="2677457" y="0"/>
                  </a:lnTo>
                  <a:lnTo>
                    <a:pt x="2677457" y="1447021"/>
                  </a:lnTo>
                  <a:lnTo>
                    <a:pt x="0" y="1447021"/>
                  </a:lnTo>
                  <a:close/>
                </a:path>
              </a:pathLst>
            </a:custGeom>
            <a:solidFill>
              <a:srgbClr val="D5EFE9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2677457" cy="14755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2518616" y="3921135"/>
            <a:ext cx="9689475" cy="47257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59"/>
              </a:lnSpc>
            </a:pPr>
            <a:r>
              <a:rPr lang="en-US" sz="4287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樂為世界人展覽紀念專刊，針對文協改組有著這樣的說明：「文協創立以</a:t>
            </a:r>
            <a:r>
              <a:rPr lang="en-US" sz="4287" b="1">
                <a:solidFill>
                  <a:srgbClr val="FF3131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理事會議</a:t>
            </a:r>
            <a:r>
              <a:rPr lang="en-US" sz="4287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為核心，由專務理事負責組織串連，主要憑藉核心人物的意志與行動力。改組後為</a:t>
            </a:r>
            <a:r>
              <a:rPr lang="en-US" sz="4287" b="1">
                <a:solidFill>
                  <a:srgbClr val="FF3131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中央委員制</a:t>
            </a:r>
            <a:r>
              <a:rPr lang="en-US" sz="4287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，分工嚴明，配合地方支部，成為具政治動員力的行動組織。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3154314" y="3022600"/>
            <a:ext cx="5133686" cy="7132032"/>
            <a:chOff x="0" y="0"/>
            <a:chExt cx="1352082" cy="187839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352082" cy="1878395"/>
            </a:xfrm>
            <a:custGeom>
              <a:avLst/>
              <a:gdLst/>
              <a:ahLst/>
              <a:cxnLst/>
              <a:rect l="l" t="t" r="r" b="b"/>
              <a:pathLst>
                <a:path w="1352082" h="1878395">
                  <a:moveTo>
                    <a:pt x="0" y="0"/>
                  </a:moveTo>
                  <a:lnTo>
                    <a:pt x="1352082" y="0"/>
                  </a:lnTo>
                  <a:lnTo>
                    <a:pt x="1352082" y="1878395"/>
                  </a:lnTo>
                  <a:lnTo>
                    <a:pt x="0" y="1878395"/>
                  </a:lnTo>
                  <a:close/>
                </a:path>
              </a:pathLst>
            </a:custGeom>
            <a:solidFill>
              <a:srgbClr val="EFC8BD">
                <a:alpha val="87843"/>
              </a:srgbClr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-133350"/>
              <a:ext cx="1352082" cy="20117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5849"/>
                </a:lnSpc>
              </a:pPr>
              <a:r>
                <a:rPr lang="en-US" sz="4499">
                  <a:solidFill>
                    <a:srgbClr val="082623">
                      <a:alpha val="87843"/>
                    </a:srgbClr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小組觀察跟討論 </a:t>
              </a:r>
            </a:p>
            <a:p>
              <a:pPr algn="l">
                <a:lnSpc>
                  <a:spcPts val="5199"/>
                </a:lnSpc>
              </a:pPr>
              <a:r>
                <a:rPr lang="en-US" sz="3999">
                  <a:solidFill>
                    <a:srgbClr val="082623">
                      <a:alpha val="87843"/>
                    </a:srgbClr>
                  </a:solidFill>
                  <a:latin typeface="王漢宗特黑體"/>
                  <a:ea typeface="王漢宗特黑體"/>
                  <a:cs typeface="王漢宗特黑體"/>
                  <a:sym typeface="王漢宗特黑體"/>
                </a:rPr>
                <a:t>1921 vs.1927文協改組的組織不同點，應該有看到1927年的新文協中由農工商部、 婦女部 等新單位，可以看出來新文協成立時關懷底層、走向實際運動的野心。</a:t>
              </a: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23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518616" y="-39011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學習單三：文協改組─走向實際運動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36099" y="1775806"/>
            <a:ext cx="16128329" cy="9525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99"/>
              </a:lnSpc>
              <a:spcBef>
                <a:spcPct val="0"/>
              </a:spcBef>
            </a:pPr>
            <a:r>
              <a:rPr lang="en-US" sz="5999" b="1">
                <a:solidFill>
                  <a:srgbClr val="691ADB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分享完各小組的學習單討論，老師總結  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-253555" y="5711015"/>
            <a:ext cx="18288000" cy="4575985"/>
            <a:chOff x="0" y="0"/>
            <a:chExt cx="4816593" cy="120519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816592" cy="1205198"/>
            </a:xfrm>
            <a:custGeom>
              <a:avLst/>
              <a:gdLst/>
              <a:ahLst/>
              <a:cxnLst/>
              <a:rect l="l" t="t" r="r" b="b"/>
              <a:pathLst>
                <a:path w="4816592" h="1205198">
                  <a:moveTo>
                    <a:pt x="0" y="0"/>
                  </a:moveTo>
                  <a:lnTo>
                    <a:pt x="4816592" y="0"/>
                  </a:lnTo>
                  <a:lnTo>
                    <a:pt x="4816592" y="1205198"/>
                  </a:lnTo>
                  <a:lnTo>
                    <a:pt x="0" y="1205198"/>
                  </a:lnTo>
                  <a:close/>
                </a:path>
              </a:pathLst>
            </a:custGeom>
            <a:solidFill>
              <a:srgbClr val="FDF5EA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4816593" cy="12337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0" y="2416298"/>
            <a:ext cx="18288000" cy="37291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58"/>
              </a:lnSpc>
            </a:pPr>
            <a:r>
              <a:rPr lang="en-US" sz="3586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文化協會創立時，蔣渭草擬〈臺灣文化協會會歌〉這麼唱：</a:t>
            </a:r>
          </a:p>
          <a:p>
            <a:pPr algn="l">
              <a:lnSpc>
                <a:spcPts val="5558"/>
              </a:lnSpc>
            </a:pPr>
            <a:r>
              <a:rPr lang="en-US" sz="3586">
                <a:solidFill>
                  <a:srgbClr val="169BB2"/>
                </a:solidFill>
                <a:latin typeface="芫荽"/>
                <a:ea typeface="芫荽"/>
                <a:cs typeface="芫荽"/>
                <a:sym typeface="芫荽"/>
              </a:rPr>
              <a:t>但願最後完使命∕樂為世界人∕世界人類萬萬歲∕台灣名譽馨</a:t>
            </a:r>
            <a:r>
              <a:rPr lang="en-US" sz="3586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。 </a:t>
            </a:r>
          </a:p>
          <a:p>
            <a:pPr algn="l">
              <a:lnSpc>
                <a:spcPts val="4662"/>
              </a:lnSpc>
            </a:pPr>
            <a:r>
              <a:rPr lang="en-US" sz="3586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他們的使命是什麼？實際做了什麼、達成了什麼？懷抱什麼樣的精神，又在熱忱參與的過程裡，發生了什麼樣的改變？百年後的我們，</a:t>
            </a:r>
            <a:r>
              <a:rPr lang="en-US" sz="3586">
                <a:solidFill>
                  <a:srgbClr val="F24300"/>
                </a:solidFill>
                <a:latin typeface="芫荽"/>
                <a:ea typeface="芫荽"/>
                <a:cs typeface="芫荽"/>
                <a:sym typeface="芫荽"/>
              </a:rPr>
              <a:t>是不是真如其所願──樂為世界人呢</a:t>
            </a:r>
            <a:r>
              <a:rPr lang="en-US" sz="3586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？　   </a:t>
            </a:r>
          </a:p>
          <a:p>
            <a:pPr algn="l">
              <a:lnSpc>
                <a:spcPts val="4662"/>
              </a:lnSpc>
            </a:pPr>
            <a:r>
              <a:rPr lang="en-US" sz="3586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                                         —國立臺灣歷史博物館，2021年「樂為世界人」展覽導論</a:t>
            </a:r>
          </a:p>
          <a:p>
            <a:pPr algn="l">
              <a:lnSpc>
                <a:spcPts val="4142"/>
              </a:lnSpc>
              <a:spcBef>
                <a:spcPct val="0"/>
              </a:spcBef>
            </a:pPr>
            <a:r>
              <a:rPr lang="en-US" sz="3186">
                <a:solidFill>
                  <a:srgbClr val="691ADB"/>
                </a:solidFill>
                <a:latin typeface="芫荽"/>
                <a:ea typeface="芫荽"/>
                <a:cs typeface="芫荽"/>
                <a:sym typeface="芫荽"/>
              </a:rPr>
              <a:t>  </a:t>
            </a:r>
          </a:p>
        </p:txBody>
      </p:sp>
      <p:sp>
        <p:nvSpPr>
          <p:cNvPr id="16" name="Freeform 16"/>
          <p:cNvSpPr/>
          <p:nvPr/>
        </p:nvSpPr>
        <p:spPr>
          <a:xfrm>
            <a:off x="359137" y="7621695"/>
            <a:ext cx="2754237" cy="1504502"/>
          </a:xfrm>
          <a:custGeom>
            <a:avLst/>
            <a:gdLst/>
            <a:ahLst/>
            <a:cxnLst/>
            <a:rect l="l" t="t" r="r" b="b"/>
            <a:pathLst>
              <a:path w="2754237" h="1504502">
                <a:moveTo>
                  <a:pt x="0" y="0"/>
                </a:moveTo>
                <a:lnTo>
                  <a:pt x="2754237" y="0"/>
                </a:lnTo>
                <a:lnTo>
                  <a:pt x="2754237" y="1504501"/>
                </a:lnTo>
                <a:lnTo>
                  <a:pt x="0" y="15045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24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518616" y="35278"/>
            <a:ext cx="19338867" cy="1977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回家作業：學習單四 給出你心目中關於文協十年的評價</a:t>
            </a:r>
          </a:p>
          <a:p>
            <a:pPr algn="l">
              <a:lnSpc>
                <a:spcPts val="8120"/>
              </a:lnSpc>
            </a:pPr>
            <a:endParaRPr lang="en-US" sz="5000">
              <a:solidFill>
                <a:srgbClr val="000000"/>
              </a:solidFill>
              <a:latin typeface="王漢宗特黑體"/>
              <a:ea typeface="王漢宗特黑體"/>
              <a:cs typeface="王漢宗特黑體"/>
              <a:sym typeface="王漢宗特黑體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36099" y="5943600"/>
            <a:ext cx="17798346" cy="1442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60"/>
              </a:lnSpc>
              <a:spcBef>
                <a:spcPct val="0"/>
              </a:spcBef>
            </a:pPr>
            <a:r>
              <a:rPr lang="en-US" sz="42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文化協會十年，從組織、行動到主張，從來都不只有一種面貌。請依序回答學習單上的問題     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194783" y="7707420"/>
            <a:ext cx="18288000" cy="2198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79"/>
              </a:lnSpc>
            </a:pPr>
            <a:r>
              <a:rPr lang="en-US" sz="4199" b="1">
                <a:solidFill>
                  <a:srgbClr val="169BB2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                 Q1：這些有關文協的這些數據，</a:t>
            </a:r>
          </a:p>
          <a:p>
            <a:pPr algn="just">
              <a:lnSpc>
                <a:spcPts val="5879"/>
              </a:lnSpc>
            </a:pPr>
            <a:r>
              <a:rPr lang="en-US" sz="4199" b="1">
                <a:solidFill>
                  <a:srgbClr val="169BB2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                           為什麼都來自於警務機關的記載？</a:t>
            </a:r>
          </a:p>
          <a:p>
            <a:pPr algn="ctr">
              <a:lnSpc>
                <a:spcPts val="5879"/>
              </a:lnSpc>
            </a:pPr>
            <a:endParaRPr lang="en-US" sz="4199" b="1">
              <a:solidFill>
                <a:srgbClr val="169BB2"/>
              </a:solidFill>
              <a:latin typeface="Noto Sans T Chinese Bold"/>
              <a:ea typeface="Noto Sans T Chinese Bold"/>
              <a:cs typeface="Noto Sans T Chinese Bold"/>
              <a:sym typeface="Noto Sans T Chinese 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-253555" y="5711015"/>
            <a:ext cx="18288000" cy="4575985"/>
            <a:chOff x="0" y="0"/>
            <a:chExt cx="4816593" cy="120519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816592" cy="1205198"/>
            </a:xfrm>
            <a:custGeom>
              <a:avLst/>
              <a:gdLst/>
              <a:ahLst/>
              <a:cxnLst/>
              <a:rect l="l" t="t" r="r" b="b"/>
              <a:pathLst>
                <a:path w="4816592" h="1205198">
                  <a:moveTo>
                    <a:pt x="0" y="0"/>
                  </a:moveTo>
                  <a:lnTo>
                    <a:pt x="4816592" y="0"/>
                  </a:lnTo>
                  <a:lnTo>
                    <a:pt x="4816592" y="1205198"/>
                  </a:lnTo>
                  <a:lnTo>
                    <a:pt x="0" y="1205198"/>
                  </a:lnTo>
                  <a:close/>
                </a:path>
              </a:pathLst>
            </a:custGeom>
            <a:solidFill>
              <a:srgbClr val="FDF5EA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4816593" cy="12337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0" y="2416298"/>
            <a:ext cx="18288000" cy="37291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58"/>
              </a:lnSpc>
            </a:pPr>
            <a:r>
              <a:rPr lang="en-US" sz="3586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文化協會創立時，蔣渭草擬〈臺灣文化協會會歌〉這麼唱：</a:t>
            </a:r>
          </a:p>
          <a:p>
            <a:pPr algn="l">
              <a:lnSpc>
                <a:spcPts val="5558"/>
              </a:lnSpc>
            </a:pPr>
            <a:r>
              <a:rPr lang="en-US" sz="3586">
                <a:solidFill>
                  <a:srgbClr val="169BB2"/>
                </a:solidFill>
                <a:latin typeface="芫荽"/>
                <a:ea typeface="芫荽"/>
                <a:cs typeface="芫荽"/>
                <a:sym typeface="芫荽"/>
              </a:rPr>
              <a:t>但願最後完使命∕樂為世界人∕世界人類萬萬歲∕台灣名譽馨</a:t>
            </a:r>
            <a:r>
              <a:rPr lang="en-US" sz="3586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。 </a:t>
            </a:r>
          </a:p>
          <a:p>
            <a:pPr algn="l">
              <a:lnSpc>
                <a:spcPts val="4662"/>
              </a:lnSpc>
            </a:pPr>
            <a:r>
              <a:rPr lang="en-US" sz="3586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他們的使命是什麼？實際做了什麼、達成了什麼？懷抱什麼樣的精神，又在熱忱參與的過程裡，發生了什麼樣的改變？百年後的我們，</a:t>
            </a:r>
            <a:r>
              <a:rPr lang="en-US" sz="3586">
                <a:solidFill>
                  <a:srgbClr val="F24300"/>
                </a:solidFill>
                <a:latin typeface="芫荽"/>
                <a:ea typeface="芫荽"/>
                <a:cs typeface="芫荽"/>
                <a:sym typeface="芫荽"/>
              </a:rPr>
              <a:t>是不是真如其所願──樂為世界人呢</a:t>
            </a:r>
            <a:r>
              <a:rPr lang="en-US" sz="3586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？　   </a:t>
            </a:r>
          </a:p>
          <a:p>
            <a:pPr algn="l">
              <a:lnSpc>
                <a:spcPts val="4662"/>
              </a:lnSpc>
            </a:pPr>
            <a:r>
              <a:rPr lang="en-US" sz="3586">
                <a:solidFill>
                  <a:srgbClr val="000000"/>
                </a:solidFill>
                <a:latin typeface="芫荽"/>
                <a:ea typeface="芫荽"/>
                <a:cs typeface="芫荽"/>
                <a:sym typeface="芫荽"/>
              </a:rPr>
              <a:t>                                         —國立臺灣歷史博物館，2021年「樂為世界人」展覽導論</a:t>
            </a:r>
          </a:p>
          <a:p>
            <a:pPr algn="l">
              <a:lnSpc>
                <a:spcPts val="4142"/>
              </a:lnSpc>
              <a:spcBef>
                <a:spcPct val="0"/>
              </a:spcBef>
            </a:pPr>
            <a:r>
              <a:rPr lang="en-US" sz="3186">
                <a:solidFill>
                  <a:srgbClr val="691ADB"/>
                </a:solidFill>
                <a:latin typeface="芫荽"/>
                <a:ea typeface="芫荽"/>
                <a:cs typeface="芫荽"/>
                <a:sym typeface="芫荽"/>
              </a:rPr>
              <a:t>  </a:t>
            </a:r>
          </a:p>
        </p:txBody>
      </p:sp>
      <p:sp>
        <p:nvSpPr>
          <p:cNvPr id="16" name="Freeform 16"/>
          <p:cNvSpPr/>
          <p:nvPr/>
        </p:nvSpPr>
        <p:spPr>
          <a:xfrm>
            <a:off x="359137" y="7621695"/>
            <a:ext cx="2754237" cy="1504502"/>
          </a:xfrm>
          <a:custGeom>
            <a:avLst/>
            <a:gdLst/>
            <a:ahLst/>
            <a:cxnLst/>
            <a:rect l="l" t="t" r="r" b="b"/>
            <a:pathLst>
              <a:path w="2754237" h="1504502">
                <a:moveTo>
                  <a:pt x="0" y="0"/>
                </a:moveTo>
                <a:lnTo>
                  <a:pt x="2754237" y="0"/>
                </a:lnTo>
                <a:lnTo>
                  <a:pt x="2754237" y="1504501"/>
                </a:lnTo>
                <a:lnTo>
                  <a:pt x="0" y="15045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25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518616" y="35278"/>
            <a:ext cx="19338867" cy="1977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0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回家作業：學習單四 給出你心目中關於文協十年的評價</a:t>
            </a:r>
          </a:p>
          <a:p>
            <a:pPr algn="l">
              <a:lnSpc>
                <a:spcPts val="8120"/>
              </a:lnSpc>
            </a:pPr>
            <a:endParaRPr lang="en-US" sz="5000">
              <a:solidFill>
                <a:srgbClr val="000000"/>
              </a:solidFill>
              <a:latin typeface="王漢宗特黑體"/>
              <a:ea typeface="王漢宗特黑體"/>
              <a:cs typeface="王漢宗特黑體"/>
              <a:sym typeface="王漢宗特黑體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236099" y="5943600"/>
            <a:ext cx="17798346" cy="1442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60"/>
              </a:lnSpc>
              <a:spcBef>
                <a:spcPct val="0"/>
              </a:spcBef>
            </a:pPr>
            <a:r>
              <a:rPr lang="en-US" sz="42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文化協會十年，從組織、行動到主張，從來都不只有一種面貌。請依序回答學習單上的問題     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462553" y="7707420"/>
            <a:ext cx="16020230" cy="2198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79"/>
              </a:lnSpc>
            </a:pPr>
            <a:r>
              <a:rPr lang="en-US" sz="4199" b="1">
                <a:solidFill>
                  <a:srgbClr val="169BB2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Q2：參考上面有關文化協會於1920年代相關的數據，以</a:t>
            </a:r>
          </a:p>
          <a:p>
            <a:pPr algn="l">
              <a:lnSpc>
                <a:spcPts val="5879"/>
              </a:lnSpc>
            </a:pPr>
            <a:r>
              <a:rPr lang="en-US" sz="4199" b="1">
                <a:solidFill>
                  <a:srgbClr val="169BB2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          結合兩項以上的數據，並參考「樂為世界人」網站內</a:t>
            </a:r>
          </a:p>
          <a:p>
            <a:pPr algn="l">
              <a:lnSpc>
                <a:spcPts val="5879"/>
              </a:lnSpc>
            </a:pPr>
            <a:r>
              <a:rPr lang="en-US" sz="4199" b="1">
                <a:solidFill>
                  <a:srgbClr val="169BB2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          容，寫出一項你覺得合理的推論。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236099" y="2433032"/>
            <a:ext cx="8168678" cy="8007189"/>
          </a:xfrm>
          <a:custGeom>
            <a:avLst/>
            <a:gdLst/>
            <a:ahLst/>
            <a:cxnLst/>
            <a:rect l="l" t="t" r="r" b="b"/>
            <a:pathLst>
              <a:path w="8168678" h="8007189">
                <a:moveTo>
                  <a:pt x="0" y="0"/>
                </a:moveTo>
                <a:lnTo>
                  <a:pt x="8168678" y="0"/>
                </a:lnTo>
                <a:lnTo>
                  <a:pt x="8168678" y="8007189"/>
                </a:lnTo>
                <a:lnTo>
                  <a:pt x="0" y="800718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144000" y="5136967"/>
            <a:ext cx="5325347" cy="5743021"/>
          </a:xfrm>
          <a:custGeom>
            <a:avLst/>
            <a:gdLst/>
            <a:ahLst/>
            <a:cxnLst/>
            <a:rect l="l" t="t" r="r" b="b"/>
            <a:pathLst>
              <a:path w="5325347" h="5743021">
                <a:moveTo>
                  <a:pt x="0" y="0"/>
                </a:moveTo>
                <a:lnTo>
                  <a:pt x="5325347" y="0"/>
                </a:lnTo>
                <a:lnTo>
                  <a:pt x="5325347" y="5743021"/>
                </a:lnTo>
                <a:lnTo>
                  <a:pt x="0" y="574302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7652421" y="2433032"/>
            <a:ext cx="11312425" cy="3704819"/>
          </a:xfrm>
          <a:custGeom>
            <a:avLst/>
            <a:gdLst/>
            <a:ahLst/>
            <a:cxnLst/>
            <a:rect l="l" t="t" r="r" b="b"/>
            <a:pathLst>
              <a:path w="11312425" h="3704819">
                <a:moveTo>
                  <a:pt x="0" y="0"/>
                </a:moveTo>
                <a:lnTo>
                  <a:pt x="11312425" y="0"/>
                </a:lnTo>
                <a:lnTo>
                  <a:pt x="11312425" y="3704819"/>
                </a:lnTo>
                <a:lnTo>
                  <a:pt x="0" y="370481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26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518616" y="6703"/>
            <a:ext cx="19338867" cy="11099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0"/>
              </a:lnSpc>
            </a:pPr>
            <a:r>
              <a:rPr lang="en-US" sz="58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學習單四：給出你心目中關於文協十年的評價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159671" y="1480531"/>
            <a:ext cx="16128329" cy="847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89"/>
              </a:lnSpc>
              <a:spcBef>
                <a:spcPct val="0"/>
              </a:spcBef>
            </a:pPr>
            <a:r>
              <a:rPr lang="en-US" sz="5299" b="1">
                <a:solidFill>
                  <a:srgbClr val="691ADB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請勾選兩項以上小組選用的文協數據， 說明選用原因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404777" y="2718147"/>
            <a:ext cx="9425536" cy="1924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99"/>
              </a:lnSpc>
              <a:spcBef>
                <a:spcPct val="0"/>
              </a:spcBef>
            </a:pPr>
            <a:r>
              <a:rPr lang="en-US" sz="2999" b="1">
                <a:solidFill>
                  <a:srgbClr val="000000"/>
                </a:solidFill>
                <a:latin typeface="Arial Unicode Bold"/>
                <a:ea typeface="Arial Unicode Bold"/>
                <a:cs typeface="Arial Unicode Bold"/>
                <a:sym typeface="Arial Unicode Bold"/>
              </a:rPr>
              <a:t>請將這兩項數據與網站中「廟埕拼文化」中的活動相對比，寫出你覺得是哪些事件、人物或活動影響這些數據的變化。並寫出約50字以上的合理推斷，與你周邊的同學分享。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3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236099" y="2475101"/>
            <a:ext cx="11752701" cy="6475224"/>
            <a:chOff x="0" y="0"/>
            <a:chExt cx="3095361" cy="170540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095361" cy="1705409"/>
            </a:xfrm>
            <a:custGeom>
              <a:avLst/>
              <a:gdLst/>
              <a:ahLst/>
              <a:cxnLst/>
              <a:rect l="l" t="t" r="r" b="b"/>
              <a:pathLst>
                <a:path w="3095361" h="1705409">
                  <a:moveTo>
                    <a:pt x="0" y="0"/>
                  </a:moveTo>
                  <a:lnTo>
                    <a:pt x="3095361" y="0"/>
                  </a:lnTo>
                  <a:lnTo>
                    <a:pt x="3095361" y="1705409"/>
                  </a:lnTo>
                  <a:lnTo>
                    <a:pt x="0" y="1705409"/>
                  </a:lnTo>
                  <a:close/>
                </a:path>
              </a:pathLst>
            </a:custGeom>
            <a:solidFill>
              <a:srgbClr val="F8F1D6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3095361" cy="17339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2" name="Freeform 12"/>
          <p:cNvSpPr/>
          <p:nvPr/>
        </p:nvSpPr>
        <p:spPr>
          <a:xfrm>
            <a:off x="11988800" y="1376440"/>
            <a:ext cx="6328527" cy="9871525"/>
          </a:xfrm>
          <a:custGeom>
            <a:avLst/>
            <a:gdLst/>
            <a:ahLst/>
            <a:cxnLst/>
            <a:rect l="l" t="t" r="r" b="b"/>
            <a:pathLst>
              <a:path w="6328527" h="9871525">
                <a:moveTo>
                  <a:pt x="0" y="0"/>
                </a:moveTo>
                <a:lnTo>
                  <a:pt x="6328527" y="0"/>
                </a:lnTo>
                <a:lnTo>
                  <a:pt x="6328527" y="9871524"/>
                </a:lnTo>
                <a:lnTo>
                  <a:pt x="0" y="987152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88000"/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0" y="-376497"/>
            <a:ext cx="20672534" cy="1622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900"/>
              </a:lnSpc>
            </a:pPr>
            <a:r>
              <a:rPr lang="en-US" sz="85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鳥瞰世界：謝文達何許人也？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36099" y="2787015"/>
            <a:ext cx="11275638" cy="61633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809"/>
              </a:lnSpc>
              <a:spcBef>
                <a:spcPct val="0"/>
              </a:spcBef>
            </a:pPr>
            <a:r>
              <a:rPr lang="en-US" sz="3699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1920年謝文達自日本的飛行學校畢業，成為史上第一位臺灣出身的飛行員</a:t>
            </a:r>
            <a:r>
              <a:rPr lang="en-US" sz="3699" b="1" dirty="0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。 </a:t>
            </a:r>
            <a:r>
              <a:rPr lang="en-US" sz="3699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謝文達曾多次在臺中、台北舉辦訪問飛行，引起社會矚目，掀起團結應援的浪潮</a:t>
            </a:r>
            <a:r>
              <a:rPr lang="en-US" sz="3699" b="1" dirty="0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。 </a:t>
            </a:r>
          </a:p>
          <a:p>
            <a:pPr algn="just">
              <a:lnSpc>
                <a:spcPts val="4809"/>
              </a:lnSpc>
              <a:spcBef>
                <a:spcPct val="0"/>
              </a:spcBef>
            </a:pPr>
            <a:endParaRPr lang="en-US" sz="3699" b="1" dirty="0">
              <a:solidFill>
                <a:srgbClr val="00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  <a:sym typeface="Times New Roman"/>
            </a:endParaRPr>
          </a:p>
          <a:p>
            <a:pPr algn="just">
              <a:lnSpc>
                <a:spcPts val="4809"/>
              </a:lnSpc>
              <a:spcBef>
                <a:spcPct val="0"/>
              </a:spcBef>
            </a:pPr>
            <a:r>
              <a:rPr lang="en-US" sz="3699" b="1" dirty="0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 </a:t>
            </a:r>
            <a:r>
              <a:rPr lang="en-US" sz="3699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1920年10月17日</a:t>
            </a:r>
            <a:r>
              <a:rPr lang="en-US" sz="3699" b="1" dirty="0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， </a:t>
            </a:r>
            <a:r>
              <a:rPr lang="en-US" sz="3699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謝文達駕駛「新高號」在臺中進行「鄉土訪問飛行表演</a:t>
            </a:r>
            <a:r>
              <a:rPr lang="en-US" sz="3699" b="1" dirty="0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」， </a:t>
            </a:r>
            <a:r>
              <a:rPr lang="en-US" sz="3699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後來又北上在「臺北練兵場」飛行表演</a:t>
            </a:r>
            <a:r>
              <a:rPr lang="en-US" sz="3699" b="1" dirty="0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。</a:t>
            </a:r>
          </a:p>
          <a:p>
            <a:pPr algn="just">
              <a:lnSpc>
                <a:spcPts val="4809"/>
              </a:lnSpc>
              <a:spcBef>
                <a:spcPct val="0"/>
              </a:spcBef>
            </a:pPr>
            <a:endParaRPr lang="en-US" sz="3699" b="1" dirty="0">
              <a:solidFill>
                <a:srgbClr val="000000"/>
              </a:solidFill>
              <a:latin typeface="Times New Roman" panose="02020603050405020304" pitchFamily="18" charset="0"/>
              <a:ea typeface="微軟正黑體" panose="020B0604030504040204" pitchFamily="34" charset="-120"/>
              <a:cs typeface="Times New Roman" panose="02020603050405020304" pitchFamily="18" charset="0"/>
              <a:sym typeface="Times New Roman"/>
            </a:endParaRPr>
          </a:p>
          <a:p>
            <a:pPr algn="just">
              <a:lnSpc>
                <a:spcPts val="4809"/>
              </a:lnSpc>
              <a:spcBef>
                <a:spcPct val="0"/>
              </a:spcBef>
            </a:pPr>
            <a:r>
              <a:rPr lang="en-US" sz="3699" b="1" dirty="0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「</a:t>
            </a:r>
            <a:r>
              <a:rPr lang="en-US" sz="3699" b="1" dirty="0" err="1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臺灣文化協會」的成立，就定在他「鄉土訪問飛行」一週年的這天</a:t>
            </a:r>
            <a:r>
              <a:rPr lang="en-US" sz="3699" b="1" dirty="0">
                <a:solidFill>
                  <a:srgbClr val="000000"/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  <a:sym typeface="Times New Roman"/>
              </a:rPr>
              <a:t>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-137647" y="1192266"/>
            <a:ext cx="18563295" cy="9094734"/>
            <a:chOff x="0" y="0"/>
            <a:chExt cx="4889098" cy="239532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889098" cy="2395321"/>
            </a:xfrm>
            <a:custGeom>
              <a:avLst/>
              <a:gdLst/>
              <a:ahLst/>
              <a:cxnLst/>
              <a:rect l="l" t="t" r="r" b="b"/>
              <a:pathLst>
                <a:path w="4889098" h="2395321">
                  <a:moveTo>
                    <a:pt x="0" y="0"/>
                  </a:moveTo>
                  <a:lnTo>
                    <a:pt x="4889098" y="0"/>
                  </a:lnTo>
                  <a:lnTo>
                    <a:pt x="4889098" y="2395321"/>
                  </a:lnTo>
                  <a:lnTo>
                    <a:pt x="0" y="2395321"/>
                  </a:lnTo>
                  <a:close/>
                </a:path>
              </a:pathLst>
            </a:custGeom>
            <a:solidFill>
              <a:srgbClr val="F8F1D6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889098" cy="24238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15" name="Picture 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rcRect l="657" r="657"/>
          <a:stretch>
            <a:fillRect/>
          </a:stretch>
        </p:blipFill>
        <p:spPr>
          <a:xfrm>
            <a:off x="4125400" y="2057400"/>
            <a:ext cx="14437895" cy="8229600"/>
          </a:xfrm>
          <a:prstGeom prst="rect">
            <a:avLst/>
          </a:prstGeom>
        </p:spPr>
      </p:pic>
      <p:sp>
        <p:nvSpPr>
          <p:cNvPr id="16" name="TextBox 16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4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6099" y="-304800"/>
            <a:ext cx="19338867" cy="1504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060"/>
              </a:lnSpc>
            </a:pPr>
            <a:r>
              <a:rPr lang="en-US" sz="79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鳥瞰世界：謝文達飛上天空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36099" y="2223134"/>
            <a:ext cx="3889302" cy="61961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399"/>
              </a:lnSpc>
            </a:pPr>
            <a:r>
              <a:rPr lang="en-US" sz="4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王漢宗特黑體"/>
                <a:cs typeface="Times New Roman" panose="02020603050405020304" pitchFamily="18" charset="0"/>
                <a:sym typeface="王漢宗特黑體"/>
              </a:rPr>
              <a:t>小組討論</a:t>
            </a:r>
            <a:r>
              <a:rPr 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王漢宗特黑體"/>
                <a:cs typeface="Times New Roman" panose="02020603050405020304" pitchFamily="18" charset="0"/>
                <a:sym typeface="王漢宗特黑體"/>
              </a:rPr>
              <a:t>：</a:t>
            </a:r>
          </a:p>
          <a:p>
            <a:pPr algn="l">
              <a:lnSpc>
                <a:spcPts val="8399"/>
              </a:lnSpc>
            </a:pPr>
            <a:r>
              <a:rPr 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王漢宗特黑體"/>
                <a:cs typeface="Times New Roman" panose="02020603050405020304" pitchFamily="18" charset="0"/>
                <a:sym typeface="王漢宗特黑體"/>
              </a:rPr>
              <a:t>  </a:t>
            </a:r>
          </a:p>
          <a:p>
            <a:pPr algn="l">
              <a:lnSpc>
                <a:spcPts val="8119"/>
              </a:lnSpc>
            </a:pPr>
            <a:r>
              <a:rPr lang="en-US" sz="4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王漢宗特黑體"/>
                <a:cs typeface="Times New Roman" panose="02020603050405020304" pitchFamily="18" charset="0"/>
                <a:sym typeface="王漢宗特黑體"/>
              </a:rPr>
              <a:t>謝文達為何要在1920</a:t>
            </a:r>
            <a:r>
              <a:rPr 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王漢宗特黑體"/>
                <a:cs typeface="Times New Roman" panose="02020603050405020304" pitchFamily="18" charset="0"/>
                <a:sym typeface="王漢宗特黑體"/>
              </a:rPr>
              <a:t> </a:t>
            </a:r>
            <a:r>
              <a:rPr lang="en-US" sz="4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王漢宗特黑體"/>
                <a:cs typeface="Times New Roman" panose="02020603050405020304" pitchFamily="18" charset="0"/>
                <a:sym typeface="王漢宗特黑體"/>
              </a:rPr>
              <a:t>年代飛上天空發放傳單</a:t>
            </a:r>
            <a:r>
              <a:rPr lang="en-US" sz="4800" b="1" dirty="0">
                <a:solidFill>
                  <a:srgbClr val="000000"/>
                </a:solidFill>
                <a:latin typeface="Times New Roman" panose="02020603050405020304" pitchFamily="18" charset="0"/>
                <a:ea typeface="王漢宗特黑體"/>
                <a:cs typeface="Times New Roman" panose="02020603050405020304" pitchFamily="18" charset="0"/>
                <a:sym typeface="王漢宗特黑體"/>
              </a:rPr>
              <a:t>？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0" y="4018947"/>
            <a:ext cx="12852977" cy="5685535"/>
          </a:xfrm>
          <a:custGeom>
            <a:avLst/>
            <a:gdLst/>
            <a:ahLst/>
            <a:cxnLst/>
            <a:rect l="l" t="t" r="r" b="b"/>
            <a:pathLst>
              <a:path w="12852977" h="5685535">
                <a:moveTo>
                  <a:pt x="0" y="0"/>
                </a:moveTo>
                <a:lnTo>
                  <a:pt x="12852977" y="0"/>
                </a:lnTo>
                <a:lnTo>
                  <a:pt x="12852977" y="5685535"/>
                </a:lnTo>
                <a:lnTo>
                  <a:pt x="0" y="568553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alphaModFix amt="79000"/>
            </a:blip>
            <a:stretch>
              <a:fillRect/>
            </a:stretch>
          </a:blipFill>
        </p:spPr>
      </p:sp>
      <p:grpSp>
        <p:nvGrpSpPr>
          <p:cNvPr id="13" name="Group 13"/>
          <p:cNvGrpSpPr/>
          <p:nvPr/>
        </p:nvGrpSpPr>
        <p:grpSpPr>
          <a:xfrm>
            <a:off x="-209383" y="9202845"/>
            <a:ext cx="3086100" cy="530177"/>
            <a:chOff x="0" y="0"/>
            <a:chExt cx="812800" cy="13963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139635"/>
            </a:xfrm>
            <a:custGeom>
              <a:avLst/>
              <a:gdLst/>
              <a:ahLst/>
              <a:cxnLst/>
              <a:rect l="l" t="t" r="r" b="b"/>
              <a:pathLst>
                <a:path w="812800" h="139635">
                  <a:moveTo>
                    <a:pt x="0" y="0"/>
                  </a:moveTo>
                  <a:lnTo>
                    <a:pt x="812800" y="0"/>
                  </a:lnTo>
                  <a:lnTo>
                    <a:pt x="812800" y="139635"/>
                  </a:lnTo>
                  <a:lnTo>
                    <a:pt x="0" y="13963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812800" cy="1682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0" y="2486198"/>
            <a:ext cx="12852977" cy="1611613"/>
            <a:chOff x="0" y="0"/>
            <a:chExt cx="3385146" cy="42445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385146" cy="424458"/>
            </a:xfrm>
            <a:custGeom>
              <a:avLst/>
              <a:gdLst/>
              <a:ahLst/>
              <a:cxnLst/>
              <a:rect l="l" t="t" r="r" b="b"/>
              <a:pathLst>
                <a:path w="3385146" h="424458">
                  <a:moveTo>
                    <a:pt x="16263" y="0"/>
                  </a:moveTo>
                  <a:lnTo>
                    <a:pt x="3368883" y="0"/>
                  </a:lnTo>
                  <a:cubicBezTo>
                    <a:pt x="3377865" y="0"/>
                    <a:pt x="3385146" y="7281"/>
                    <a:pt x="3385146" y="16263"/>
                  </a:cubicBezTo>
                  <a:lnTo>
                    <a:pt x="3385146" y="408194"/>
                  </a:lnTo>
                  <a:cubicBezTo>
                    <a:pt x="3385146" y="412508"/>
                    <a:pt x="3383433" y="416644"/>
                    <a:pt x="3380383" y="419694"/>
                  </a:cubicBezTo>
                  <a:cubicBezTo>
                    <a:pt x="3377333" y="422744"/>
                    <a:pt x="3373196" y="424458"/>
                    <a:pt x="3368883" y="424458"/>
                  </a:cubicBezTo>
                  <a:lnTo>
                    <a:pt x="16263" y="424458"/>
                  </a:lnTo>
                  <a:cubicBezTo>
                    <a:pt x="7281" y="424458"/>
                    <a:pt x="0" y="417176"/>
                    <a:pt x="0" y="408194"/>
                  </a:cubicBezTo>
                  <a:lnTo>
                    <a:pt x="0" y="16263"/>
                  </a:lnTo>
                  <a:cubicBezTo>
                    <a:pt x="0" y="7281"/>
                    <a:pt x="7281" y="0"/>
                    <a:pt x="16263" y="0"/>
                  </a:cubicBezTo>
                  <a:close/>
                </a:path>
              </a:pathLst>
            </a:custGeom>
            <a:solidFill>
              <a:srgbClr val="F8F1D6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28575"/>
              <a:ext cx="3385146" cy="4530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5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36099" y="39753"/>
            <a:ext cx="19338867" cy="1152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學習單一： 1920 年代新思潮如何影響世界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37976" y="2668887"/>
            <a:ext cx="10163423" cy="9366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1920 </a:t>
            </a:r>
            <a:r>
              <a:rPr lang="en-US" sz="5499" b="1" dirty="0" err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年代前後革命及思潮地圖</a:t>
            </a:r>
            <a:endParaRPr lang="en-US" sz="5499" b="1" dirty="0">
              <a:solidFill>
                <a:srgbClr val="000000"/>
              </a:solidFill>
              <a:latin typeface="Noto Sans T Chinese Bold"/>
              <a:ea typeface="Noto Sans T Chinese Bold"/>
              <a:cs typeface="Noto Sans T Chinese Bold"/>
              <a:sym typeface="Noto Sans T Chinese 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3115907" y="2419523"/>
            <a:ext cx="4843431" cy="7511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460"/>
              </a:lnSpc>
            </a:pPr>
            <a:r>
              <a:rPr lang="en-US" sz="3900" b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請學生對照展覽網站，以及課本文字，討論</a:t>
            </a:r>
            <a:r>
              <a:rPr lang="en-US" sz="3900" b="1">
                <a:solidFill>
                  <a:srgbClr val="169BB2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【問題一】</a:t>
            </a:r>
          </a:p>
          <a:p>
            <a:pPr algn="just">
              <a:lnSpc>
                <a:spcPts val="5460"/>
              </a:lnSpc>
            </a:pPr>
            <a:endParaRPr lang="en-US" sz="3900" b="1">
              <a:solidFill>
                <a:srgbClr val="169BB2"/>
              </a:solidFill>
              <a:latin typeface="Noto Sans T Chinese Bold"/>
              <a:ea typeface="Noto Sans T Chinese Bold"/>
              <a:cs typeface="Noto Sans T Chinese Bold"/>
              <a:sym typeface="Noto Sans T Chinese Bold"/>
            </a:endParaRPr>
          </a:p>
          <a:p>
            <a:pPr algn="just">
              <a:lnSpc>
                <a:spcPts val="5460"/>
              </a:lnSpc>
            </a:pPr>
            <a:r>
              <a:rPr lang="en-US" sz="39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一戰前後到1920年代的臺灣人，被哪些新思潮改變想法？</a:t>
            </a:r>
          </a:p>
          <a:p>
            <a:pPr algn="just">
              <a:lnSpc>
                <a:spcPts val="5460"/>
              </a:lnSpc>
            </a:pPr>
            <a:endParaRPr lang="en-US" sz="3900" b="1">
              <a:solidFill>
                <a:srgbClr val="691ADB"/>
              </a:solidFill>
              <a:latin typeface="Noto Sans T Chinese Bold"/>
              <a:ea typeface="Noto Sans T Chinese Bold"/>
              <a:cs typeface="Noto Sans T Chinese Bold"/>
              <a:sym typeface="Noto Sans T Chinese Bold"/>
            </a:endParaRPr>
          </a:p>
          <a:p>
            <a:pPr algn="just">
              <a:lnSpc>
                <a:spcPts val="5460"/>
              </a:lnSpc>
            </a:pPr>
            <a:r>
              <a:rPr lang="en-US" sz="3900">
                <a:solidFill>
                  <a:srgbClr val="EA3E43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(1)新思潮誕生的背景</a:t>
            </a:r>
          </a:p>
          <a:p>
            <a:pPr algn="just">
              <a:lnSpc>
                <a:spcPts val="5460"/>
              </a:lnSpc>
            </a:pPr>
            <a:r>
              <a:rPr lang="en-US" sz="3900">
                <a:solidFill>
                  <a:srgbClr val="EA3E43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(2)新思潮的主要思想</a:t>
            </a:r>
          </a:p>
          <a:p>
            <a:pPr algn="just">
              <a:lnSpc>
                <a:spcPts val="5460"/>
              </a:lnSpc>
            </a:pPr>
            <a:endParaRPr lang="en-US" sz="3900">
              <a:solidFill>
                <a:srgbClr val="EA3E43"/>
              </a:solidFill>
              <a:latin typeface="Noto Sans T Chinese"/>
              <a:ea typeface="Noto Sans T Chinese"/>
              <a:cs typeface="Noto Sans T Chinese"/>
              <a:sym typeface="Noto Sans T Chines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2259933" y="1351973"/>
            <a:ext cx="16157702" cy="1446467"/>
            <a:chOff x="0" y="0"/>
            <a:chExt cx="4255526" cy="38096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255526" cy="380963"/>
            </a:xfrm>
            <a:custGeom>
              <a:avLst/>
              <a:gdLst/>
              <a:ahLst/>
              <a:cxnLst/>
              <a:rect l="l" t="t" r="r" b="b"/>
              <a:pathLst>
                <a:path w="4255526" h="380963">
                  <a:moveTo>
                    <a:pt x="12937" y="0"/>
                  </a:moveTo>
                  <a:lnTo>
                    <a:pt x="4242589" y="0"/>
                  </a:lnTo>
                  <a:cubicBezTo>
                    <a:pt x="4246020" y="0"/>
                    <a:pt x="4249311" y="1363"/>
                    <a:pt x="4251737" y="3789"/>
                  </a:cubicBezTo>
                  <a:cubicBezTo>
                    <a:pt x="4254163" y="6215"/>
                    <a:pt x="4255526" y="9506"/>
                    <a:pt x="4255526" y="12937"/>
                  </a:cubicBezTo>
                  <a:lnTo>
                    <a:pt x="4255526" y="368026"/>
                  </a:lnTo>
                  <a:cubicBezTo>
                    <a:pt x="4255526" y="375170"/>
                    <a:pt x="4249734" y="380963"/>
                    <a:pt x="4242589" y="380963"/>
                  </a:cubicBezTo>
                  <a:lnTo>
                    <a:pt x="12937" y="380963"/>
                  </a:lnTo>
                  <a:cubicBezTo>
                    <a:pt x="9506" y="380963"/>
                    <a:pt x="6215" y="379600"/>
                    <a:pt x="3789" y="377173"/>
                  </a:cubicBezTo>
                  <a:cubicBezTo>
                    <a:pt x="1363" y="374747"/>
                    <a:pt x="0" y="371457"/>
                    <a:pt x="0" y="368026"/>
                  </a:cubicBezTo>
                  <a:lnTo>
                    <a:pt x="0" y="12937"/>
                  </a:lnTo>
                  <a:cubicBezTo>
                    <a:pt x="0" y="5792"/>
                    <a:pt x="5792" y="0"/>
                    <a:pt x="12937" y="0"/>
                  </a:cubicBezTo>
                  <a:close/>
                </a:path>
              </a:pathLst>
            </a:custGeom>
            <a:solidFill>
              <a:srgbClr val="F8F1D6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4255526" cy="4095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graphicFrame>
        <p:nvGraphicFramePr>
          <p:cNvPr id="15" name="Table 15"/>
          <p:cNvGraphicFramePr>
            <a:graphicFrameLocks noGrp="1"/>
          </p:cNvGraphicFramePr>
          <p:nvPr/>
        </p:nvGraphicFramePr>
        <p:xfrm>
          <a:off x="2027083" y="2901950"/>
          <a:ext cx="14233834" cy="7507753"/>
        </p:xfrm>
        <a:graphic>
          <a:graphicData uri="http://schemas.openxmlformats.org/drawingml/2006/table">
            <a:tbl>
              <a:tblPr/>
              <a:tblGrid>
                <a:gridCol w="7116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6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10606">
                <a:tc>
                  <a:txBody>
                    <a:bodyPr/>
                    <a:lstStyle/>
                    <a:p>
                      <a:pPr algn="l">
                        <a:lnSpc>
                          <a:spcPts val="4759"/>
                        </a:lnSpc>
                        <a:defRPr/>
                      </a:pPr>
                      <a:r>
                        <a:rPr lang="en-US" sz="3399" b="1">
                          <a:solidFill>
                            <a:srgbClr val="000000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【問題二】                                   受到上述新思潮的影響，請舉出兩個臺灣人受此思想成立的組織或文化活動？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AC9B4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900"/>
                        </a:lnSpc>
                        <a:defRPr/>
                      </a:pPr>
                      <a:r>
                        <a:rPr lang="en-US" sz="3500" b="1">
                          <a:solidFill>
                            <a:srgbClr val="000000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【問題三】</a:t>
                      </a:r>
                      <a:endParaRPr lang="en-US" sz="1100"/>
                    </a:p>
                    <a:p>
                      <a:pPr algn="l">
                        <a:lnSpc>
                          <a:spcPts val="4900"/>
                        </a:lnSpc>
                      </a:pPr>
                      <a:r>
                        <a:rPr lang="en-US" sz="3500" b="1">
                          <a:solidFill>
                            <a:srgbClr val="000000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這些受新思潮影響而成立的組織或文化活動，可以達成什麼功效？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9655"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Noto Sans T Chinese"/>
                          <a:ea typeface="Noto Sans T Chinese"/>
                          <a:cs typeface="Noto Sans T Chinese"/>
                          <a:sym typeface="Noto Sans T Chinese"/>
                        </a:rPr>
                        <a:t>臺灣人一是： </a:t>
                      </a:r>
                      <a:endParaRPr lang="en-US" sz="1100"/>
                    </a:p>
                    <a:p>
                      <a:pPr algn="l">
                        <a:lnSpc>
                          <a:spcPts val="4200"/>
                        </a:lnSpc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Noto Sans T Chinese"/>
                          <a:ea typeface="Noto Sans T Chinese"/>
                          <a:cs typeface="Noto Sans T Chinese"/>
                          <a:sym typeface="Noto Sans T Chinese"/>
                        </a:rPr>
                        <a:t>組織或活動： 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FE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5599"/>
                        </a:lnSpc>
                        <a:defRPr/>
                      </a:pPr>
                      <a:r>
                        <a:rPr lang="en-US" sz="3999">
                          <a:solidFill>
                            <a:srgbClr val="000000"/>
                          </a:solidFill>
                          <a:latin typeface="Arimo"/>
                          <a:ea typeface="Arimo"/>
                          <a:cs typeface="Arimo"/>
                          <a:sym typeface="Arimo"/>
                        </a:rPr>
                        <a:t> </a:t>
                      </a:r>
                      <a:r>
                        <a:rPr lang="en-US" sz="3999" b="1">
                          <a:solidFill>
                            <a:srgbClr val="000000"/>
                          </a:solidFill>
                          <a:latin typeface="Arimo Bold"/>
                          <a:ea typeface="Arimo Bold"/>
                          <a:cs typeface="Arimo Bold"/>
                          <a:sym typeface="Arimo Bold"/>
                        </a:rPr>
                        <a:t>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7492"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Noto Sans T Chinese"/>
                          <a:ea typeface="Noto Sans T Chinese"/>
                          <a:cs typeface="Noto Sans T Chinese"/>
                          <a:sym typeface="Noto Sans T Chinese"/>
                        </a:rPr>
                        <a:t>臺灣人二是： </a:t>
                      </a:r>
                      <a:endParaRPr lang="en-US" sz="1100"/>
                    </a:p>
                    <a:p>
                      <a:pPr algn="l">
                        <a:lnSpc>
                          <a:spcPts val="4200"/>
                        </a:lnSpc>
                      </a:pPr>
                      <a:r>
                        <a:rPr lang="en-US" sz="3000">
                          <a:solidFill>
                            <a:srgbClr val="000000"/>
                          </a:solidFill>
                          <a:latin typeface="Noto Sans T Chinese"/>
                          <a:ea typeface="Noto Sans T Chinese"/>
                          <a:cs typeface="Noto Sans T Chinese"/>
                          <a:sym typeface="Noto Sans T Chinese"/>
                        </a:rPr>
                        <a:t>組織或活動： </a:t>
                      </a:r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EF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FF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3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6" name="TextBox 16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6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6099" y="39753"/>
            <a:ext cx="19338867" cy="1152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學習單一： 1920 年代新思潮如何影響世界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-1138984" y="1608799"/>
            <a:ext cx="16157702" cy="837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0"/>
              </a:lnSpc>
              <a:spcBef>
                <a:spcPct val="0"/>
              </a:spcBef>
            </a:pPr>
            <a:r>
              <a:rPr lang="en-US" sz="4900" b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【</a:t>
            </a:r>
            <a:r>
              <a:rPr lang="en-US" sz="4900" b="1">
                <a:solidFill>
                  <a:srgbClr val="169BB2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問題二＆三小組討論成果展現</a:t>
            </a:r>
            <a:r>
              <a:rPr lang="en-US" sz="4900" b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】</a:t>
            </a:r>
          </a:p>
        </p:txBody>
      </p:sp>
      <p:sp>
        <p:nvSpPr>
          <p:cNvPr id="19" name="Freeform 19"/>
          <p:cNvSpPr/>
          <p:nvPr/>
        </p:nvSpPr>
        <p:spPr>
          <a:xfrm>
            <a:off x="7789957" y="6809495"/>
            <a:ext cx="2115576" cy="621450"/>
          </a:xfrm>
          <a:custGeom>
            <a:avLst/>
            <a:gdLst/>
            <a:ahLst/>
            <a:cxnLst/>
            <a:rect l="l" t="t" r="r" b="b"/>
            <a:pathLst>
              <a:path w="2115576" h="621450">
                <a:moveTo>
                  <a:pt x="0" y="0"/>
                </a:moveTo>
                <a:lnTo>
                  <a:pt x="2115576" y="0"/>
                </a:lnTo>
                <a:lnTo>
                  <a:pt x="2115576" y="621450"/>
                </a:lnTo>
                <a:lnTo>
                  <a:pt x="0" y="6214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7859741" y="9202595"/>
            <a:ext cx="2115576" cy="621450"/>
          </a:xfrm>
          <a:custGeom>
            <a:avLst/>
            <a:gdLst/>
            <a:ahLst/>
            <a:cxnLst/>
            <a:rect l="l" t="t" r="r" b="b"/>
            <a:pathLst>
              <a:path w="2115576" h="621450">
                <a:moveTo>
                  <a:pt x="0" y="0"/>
                </a:moveTo>
                <a:lnTo>
                  <a:pt x="2115576" y="0"/>
                </a:lnTo>
                <a:lnTo>
                  <a:pt x="2115576" y="621451"/>
                </a:lnTo>
                <a:lnTo>
                  <a:pt x="0" y="6214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8131017" y="6074410"/>
            <a:ext cx="182503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b="1">
                <a:solidFill>
                  <a:srgbClr val="004AAD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達成功效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117506" y="8555186"/>
            <a:ext cx="182503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b="1">
                <a:solidFill>
                  <a:srgbClr val="004AAD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達成功效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0" y="2803332"/>
            <a:ext cx="18288000" cy="1809702"/>
            <a:chOff x="0" y="0"/>
            <a:chExt cx="4816593" cy="476629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816592" cy="476629"/>
            </a:xfrm>
            <a:custGeom>
              <a:avLst/>
              <a:gdLst/>
              <a:ahLst/>
              <a:cxnLst/>
              <a:rect l="l" t="t" r="r" b="b"/>
              <a:pathLst>
                <a:path w="4816592" h="476629">
                  <a:moveTo>
                    <a:pt x="11430" y="0"/>
                  </a:moveTo>
                  <a:lnTo>
                    <a:pt x="4805163" y="0"/>
                  </a:lnTo>
                  <a:cubicBezTo>
                    <a:pt x="4808194" y="0"/>
                    <a:pt x="4811101" y="1204"/>
                    <a:pt x="4813245" y="3348"/>
                  </a:cubicBezTo>
                  <a:cubicBezTo>
                    <a:pt x="4815388" y="5491"/>
                    <a:pt x="4816592" y="8399"/>
                    <a:pt x="4816592" y="11430"/>
                  </a:cubicBezTo>
                  <a:lnTo>
                    <a:pt x="4816592" y="465199"/>
                  </a:lnTo>
                  <a:cubicBezTo>
                    <a:pt x="4816592" y="468231"/>
                    <a:pt x="4815388" y="471138"/>
                    <a:pt x="4813245" y="473281"/>
                  </a:cubicBezTo>
                  <a:cubicBezTo>
                    <a:pt x="4811101" y="475425"/>
                    <a:pt x="4808194" y="476629"/>
                    <a:pt x="4805163" y="476629"/>
                  </a:cubicBezTo>
                  <a:lnTo>
                    <a:pt x="11430" y="476629"/>
                  </a:lnTo>
                  <a:cubicBezTo>
                    <a:pt x="5117" y="476629"/>
                    <a:pt x="0" y="471512"/>
                    <a:pt x="0" y="465199"/>
                  </a:cubicBezTo>
                  <a:lnTo>
                    <a:pt x="0" y="11430"/>
                  </a:lnTo>
                  <a:cubicBezTo>
                    <a:pt x="0" y="5117"/>
                    <a:pt x="5117" y="0"/>
                    <a:pt x="11430" y="0"/>
                  </a:cubicBezTo>
                  <a:close/>
                </a:path>
              </a:pathLst>
            </a:custGeom>
            <a:solidFill>
              <a:srgbClr val="F8F1D6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4816593" cy="50520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639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5399974" y="4591604"/>
            <a:ext cx="7488052" cy="5859400"/>
          </a:xfrm>
          <a:custGeom>
            <a:avLst/>
            <a:gdLst/>
            <a:ahLst/>
            <a:cxnLst/>
            <a:rect l="l" t="t" r="r" b="b"/>
            <a:pathLst>
              <a:path w="7488052" h="5859400">
                <a:moveTo>
                  <a:pt x="0" y="0"/>
                </a:moveTo>
                <a:lnTo>
                  <a:pt x="7488052" y="0"/>
                </a:lnTo>
                <a:lnTo>
                  <a:pt x="7488052" y="5859400"/>
                </a:lnTo>
                <a:lnTo>
                  <a:pt x="0" y="58594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6380027" y="6472477"/>
            <a:ext cx="5865720" cy="2298434"/>
            <a:chOff x="0" y="0"/>
            <a:chExt cx="1544881" cy="60534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544881" cy="605349"/>
            </a:xfrm>
            <a:custGeom>
              <a:avLst/>
              <a:gdLst/>
              <a:ahLst/>
              <a:cxnLst/>
              <a:rect l="l" t="t" r="r" b="b"/>
              <a:pathLst>
                <a:path w="1544881" h="605349">
                  <a:moveTo>
                    <a:pt x="0" y="0"/>
                  </a:moveTo>
                  <a:lnTo>
                    <a:pt x="1544881" y="0"/>
                  </a:lnTo>
                  <a:lnTo>
                    <a:pt x="1544881" y="605349"/>
                  </a:lnTo>
                  <a:lnTo>
                    <a:pt x="0" y="605349"/>
                  </a:lnTo>
                  <a:close/>
                </a:path>
              </a:pathLst>
            </a:custGeom>
            <a:solidFill>
              <a:srgbClr val="D5EFE9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1544881" cy="6434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5199"/>
                </a:lnSpc>
              </a:pPr>
              <a:r>
                <a:rPr lang="en-US" sz="3999" b="1">
                  <a:solidFill>
                    <a:srgbClr val="000000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 1920 年代的臺灣人成立了哪些組織或文化活動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7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36099" y="39753"/>
            <a:ext cx="19338867" cy="1152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學習單一： 問題一老師總結  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3576" y="3182303"/>
            <a:ext cx="18164424" cy="870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39"/>
              </a:lnSpc>
            </a:pPr>
            <a:r>
              <a:rPr lang="en-US" sz="5100" b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1920 年代的臺灣受哪些新思潮影響而改變？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190496" y="2927350"/>
            <a:ext cx="7807728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0" y="2803332"/>
            <a:ext cx="9946679" cy="1446467"/>
            <a:chOff x="0" y="0"/>
            <a:chExt cx="2619701" cy="38096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619701" cy="380963"/>
            </a:xfrm>
            <a:custGeom>
              <a:avLst/>
              <a:gdLst/>
              <a:ahLst/>
              <a:cxnLst/>
              <a:rect l="l" t="t" r="r" b="b"/>
              <a:pathLst>
                <a:path w="2619701" h="380963">
                  <a:moveTo>
                    <a:pt x="21015" y="0"/>
                  </a:moveTo>
                  <a:lnTo>
                    <a:pt x="2598686" y="0"/>
                  </a:lnTo>
                  <a:cubicBezTo>
                    <a:pt x="2610292" y="0"/>
                    <a:pt x="2619701" y="9409"/>
                    <a:pt x="2619701" y="21015"/>
                  </a:cubicBezTo>
                  <a:lnTo>
                    <a:pt x="2619701" y="359947"/>
                  </a:lnTo>
                  <a:cubicBezTo>
                    <a:pt x="2619701" y="371554"/>
                    <a:pt x="2610292" y="380963"/>
                    <a:pt x="2598686" y="380963"/>
                  </a:cubicBezTo>
                  <a:lnTo>
                    <a:pt x="21015" y="380963"/>
                  </a:lnTo>
                  <a:cubicBezTo>
                    <a:pt x="9409" y="380963"/>
                    <a:pt x="0" y="371554"/>
                    <a:pt x="0" y="359947"/>
                  </a:cubicBezTo>
                  <a:lnTo>
                    <a:pt x="0" y="21015"/>
                  </a:lnTo>
                  <a:cubicBezTo>
                    <a:pt x="0" y="9409"/>
                    <a:pt x="9409" y="0"/>
                    <a:pt x="21015" y="0"/>
                  </a:cubicBezTo>
                  <a:close/>
                </a:path>
              </a:pathLst>
            </a:custGeom>
            <a:solidFill>
              <a:srgbClr val="F8F1D6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2619701" cy="4095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784883" y="4249799"/>
            <a:ext cx="7488052" cy="5859400"/>
          </a:xfrm>
          <a:custGeom>
            <a:avLst/>
            <a:gdLst/>
            <a:ahLst/>
            <a:cxnLst/>
            <a:rect l="l" t="t" r="r" b="b"/>
            <a:pathLst>
              <a:path w="7488052" h="5859400">
                <a:moveTo>
                  <a:pt x="0" y="0"/>
                </a:moveTo>
                <a:lnTo>
                  <a:pt x="7488052" y="0"/>
                </a:lnTo>
                <a:lnTo>
                  <a:pt x="7488052" y="5859401"/>
                </a:lnTo>
                <a:lnTo>
                  <a:pt x="0" y="58594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1736256" y="6200703"/>
            <a:ext cx="5865720" cy="2298434"/>
            <a:chOff x="0" y="0"/>
            <a:chExt cx="1544881" cy="60534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544881" cy="605349"/>
            </a:xfrm>
            <a:custGeom>
              <a:avLst/>
              <a:gdLst/>
              <a:ahLst/>
              <a:cxnLst/>
              <a:rect l="l" t="t" r="r" b="b"/>
              <a:pathLst>
                <a:path w="1544881" h="605349">
                  <a:moveTo>
                    <a:pt x="0" y="0"/>
                  </a:moveTo>
                  <a:lnTo>
                    <a:pt x="1544881" y="0"/>
                  </a:lnTo>
                  <a:lnTo>
                    <a:pt x="1544881" y="605349"/>
                  </a:lnTo>
                  <a:lnTo>
                    <a:pt x="0" y="605349"/>
                  </a:lnTo>
                  <a:close/>
                </a:path>
              </a:pathLst>
            </a:custGeom>
            <a:solidFill>
              <a:srgbClr val="D5EFE9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1544881" cy="6434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5199"/>
                </a:lnSpc>
              </a:pPr>
              <a:r>
                <a:rPr lang="en-US" sz="3999" b="1">
                  <a:solidFill>
                    <a:srgbClr val="000000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 1920 年代的臺灣人成立了哪些組織或文化活動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329258" y="2803332"/>
            <a:ext cx="6346887" cy="6188662"/>
            <a:chOff x="0" y="0"/>
            <a:chExt cx="1671608" cy="162993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671608" cy="1629936"/>
            </a:xfrm>
            <a:custGeom>
              <a:avLst/>
              <a:gdLst/>
              <a:ahLst/>
              <a:cxnLst/>
              <a:rect l="l" t="t" r="r" b="b"/>
              <a:pathLst>
                <a:path w="1671608" h="1629936">
                  <a:moveTo>
                    <a:pt x="0" y="0"/>
                  </a:moveTo>
                  <a:lnTo>
                    <a:pt x="1671608" y="0"/>
                  </a:lnTo>
                  <a:lnTo>
                    <a:pt x="1671608" y="1629936"/>
                  </a:lnTo>
                  <a:lnTo>
                    <a:pt x="0" y="1629936"/>
                  </a:lnTo>
                  <a:close/>
                </a:path>
              </a:pathLst>
            </a:custGeom>
            <a:solidFill>
              <a:srgbClr val="FFDFDF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38100"/>
              <a:ext cx="1671608" cy="166803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just">
                <a:lnSpc>
                  <a:spcPts val="5849"/>
                </a:lnSpc>
              </a:pPr>
              <a:r>
                <a:rPr lang="en-US" sz="4499" b="1">
                  <a:solidFill>
                    <a:srgbClr val="000000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1920年代台灣，主要因民族自決思潮、共產國的傳播與資助、日本大正民主時代的憲政自由思潮、中國五四運動、反殖民思想等影響，造成多樣化的思想影響及活動。</a:t>
              </a: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8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36099" y="39753"/>
            <a:ext cx="19338867" cy="1152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學習單一： 問題二小組報告、老師總結 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3576" y="3210878"/>
            <a:ext cx="9699526" cy="653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60"/>
              </a:lnSpc>
            </a:pPr>
            <a:r>
              <a:rPr lang="en-US" sz="3900" b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1920 年代的臺灣受哪些新思潮影響而改變？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190496" y="2927350"/>
            <a:ext cx="7807728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601976" y="4097811"/>
            <a:ext cx="515530" cy="446167"/>
          </a:xfrm>
          <a:custGeom>
            <a:avLst/>
            <a:gdLst/>
            <a:ahLst/>
            <a:cxnLst/>
            <a:rect l="l" t="t" r="r" b="b"/>
            <a:pathLst>
              <a:path w="515530" h="446167">
                <a:moveTo>
                  <a:pt x="0" y="0"/>
                </a:moveTo>
                <a:lnTo>
                  <a:pt x="515530" y="0"/>
                </a:lnTo>
                <a:lnTo>
                  <a:pt x="515530" y="446168"/>
                </a:lnTo>
                <a:lnTo>
                  <a:pt x="0" y="4461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312887" y="8499137"/>
            <a:ext cx="1025896" cy="759163"/>
          </a:xfrm>
          <a:custGeom>
            <a:avLst/>
            <a:gdLst/>
            <a:ahLst/>
            <a:cxnLst/>
            <a:rect l="l" t="t" r="r" b="b"/>
            <a:pathLst>
              <a:path w="1025896" h="759163">
                <a:moveTo>
                  <a:pt x="0" y="0"/>
                </a:moveTo>
                <a:lnTo>
                  <a:pt x="1025896" y="0"/>
                </a:lnTo>
                <a:lnTo>
                  <a:pt x="1025896" y="759163"/>
                </a:lnTo>
                <a:lnTo>
                  <a:pt x="0" y="7591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36099" y="3226100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36099" y="4970812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36099" y="6809495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8" y="0"/>
                </a:lnTo>
                <a:lnTo>
                  <a:pt x="1097568" y="812200"/>
                </a:lnTo>
                <a:lnTo>
                  <a:pt x="0" y="8122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103638" y="3120466"/>
            <a:ext cx="1097567" cy="812200"/>
          </a:xfrm>
          <a:custGeom>
            <a:avLst/>
            <a:gdLst/>
            <a:ahLst/>
            <a:cxnLst/>
            <a:rect l="l" t="t" r="r" b="b"/>
            <a:pathLst>
              <a:path w="1097567" h="812200">
                <a:moveTo>
                  <a:pt x="0" y="0"/>
                </a:moveTo>
                <a:lnTo>
                  <a:pt x="1097567" y="0"/>
                </a:lnTo>
                <a:lnTo>
                  <a:pt x="1097567" y="812199"/>
                </a:lnTo>
                <a:lnTo>
                  <a:pt x="0" y="8121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36256" y="0"/>
            <a:ext cx="16827039" cy="1351973"/>
            <a:chOff x="0" y="0"/>
            <a:chExt cx="4431813" cy="3560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31813" cy="356075"/>
            </a:xfrm>
            <a:custGeom>
              <a:avLst/>
              <a:gdLst/>
              <a:ahLst/>
              <a:cxnLst/>
              <a:rect l="l" t="t" r="r" b="b"/>
              <a:pathLst>
                <a:path w="4431813" h="356075">
                  <a:moveTo>
                    <a:pt x="0" y="0"/>
                  </a:moveTo>
                  <a:lnTo>
                    <a:pt x="4431813" y="0"/>
                  </a:lnTo>
                  <a:lnTo>
                    <a:pt x="4431813" y="356075"/>
                  </a:lnTo>
                  <a:lnTo>
                    <a:pt x="0" y="356075"/>
                  </a:lnTo>
                  <a:close/>
                </a:path>
              </a:pathLst>
            </a:custGeom>
            <a:solidFill>
              <a:srgbClr val="7AC9B4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4431813" cy="3846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138984" y="-1481487"/>
            <a:ext cx="7315200" cy="3776472"/>
          </a:xfrm>
          <a:custGeom>
            <a:avLst/>
            <a:gdLst/>
            <a:ahLst/>
            <a:cxnLst/>
            <a:rect l="l" t="t" r="r" b="b"/>
            <a:pathLst>
              <a:path w="7315200" h="3776472">
                <a:moveTo>
                  <a:pt x="0" y="0"/>
                </a:moveTo>
                <a:lnTo>
                  <a:pt x="7315200" y="0"/>
                </a:lnTo>
                <a:lnTo>
                  <a:pt x="7315200" y="3776472"/>
                </a:lnTo>
                <a:lnTo>
                  <a:pt x="0" y="377647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0" y="2803332"/>
            <a:ext cx="9946679" cy="1446467"/>
            <a:chOff x="0" y="0"/>
            <a:chExt cx="2619701" cy="38096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619701" cy="380963"/>
            </a:xfrm>
            <a:custGeom>
              <a:avLst/>
              <a:gdLst/>
              <a:ahLst/>
              <a:cxnLst/>
              <a:rect l="l" t="t" r="r" b="b"/>
              <a:pathLst>
                <a:path w="2619701" h="380963">
                  <a:moveTo>
                    <a:pt x="21015" y="0"/>
                  </a:moveTo>
                  <a:lnTo>
                    <a:pt x="2598686" y="0"/>
                  </a:lnTo>
                  <a:cubicBezTo>
                    <a:pt x="2610292" y="0"/>
                    <a:pt x="2619701" y="9409"/>
                    <a:pt x="2619701" y="21015"/>
                  </a:cubicBezTo>
                  <a:lnTo>
                    <a:pt x="2619701" y="359947"/>
                  </a:lnTo>
                  <a:cubicBezTo>
                    <a:pt x="2619701" y="371554"/>
                    <a:pt x="2610292" y="380963"/>
                    <a:pt x="2598686" y="380963"/>
                  </a:cubicBezTo>
                  <a:lnTo>
                    <a:pt x="21015" y="380963"/>
                  </a:lnTo>
                  <a:cubicBezTo>
                    <a:pt x="9409" y="380963"/>
                    <a:pt x="0" y="371554"/>
                    <a:pt x="0" y="359947"/>
                  </a:cubicBezTo>
                  <a:lnTo>
                    <a:pt x="0" y="21015"/>
                  </a:lnTo>
                  <a:cubicBezTo>
                    <a:pt x="0" y="9409"/>
                    <a:pt x="9409" y="0"/>
                    <a:pt x="21015" y="0"/>
                  </a:cubicBezTo>
                  <a:close/>
                </a:path>
              </a:pathLst>
            </a:custGeom>
            <a:solidFill>
              <a:srgbClr val="F8F1D6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2619701" cy="4095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50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0" y="4296418"/>
            <a:ext cx="10190496" cy="5935964"/>
          </a:xfrm>
          <a:custGeom>
            <a:avLst/>
            <a:gdLst/>
            <a:ahLst/>
            <a:cxnLst/>
            <a:rect l="l" t="t" r="r" b="b"/>
            <a:pathLst>
              <a:path w="10190496" h="5935964">
                <a:moveTo>
                  <a:pt x="0" y="0"/>
                </a:moveTo>
                <a:lnTo>
                  <a:pt x="10190496" y="0"/>
                </a:lnTo>
                <a:lnTo>
                  <a:pt x="10190496" y="5935964"/>
                </a:lnTo>
                <a:lnTo>
                  <a:pt x="0" y="59359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2009148" y="5376912"/>
            <a:ext cx="5592828" cy="1910013"/>
            <a:chOff x="0" y="0"/>
            <a:chExt cx="1473008" cy="503049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473008" cy="503049"/>
            </a:xfrm>
            <a:custGeom>
              <a:avLst/>
              <a:gdLst/>
              <a:ahLst/>
              <a:cxnLst/>
              <a:rect l="l" t="t" r="r" b="b"/>
              <a:pathLst>
                <a:path w="1473008" h="503049">
                  <a:moveTo>
                    <a:pt x="0" y="0"/>
                  </a:moveTo>
                  <a:lnTo>
                    <a:pt x="1473008" y="0"/>
                  </a:lnTo>
                  <a:lnTo>
                    <a:pt x="1473008" y="503049"/>
                  </a:lnTo>
                  <a:lnTo>
                    <a:pt x="0" y="503049"/>
                  </a:lnTo>
                  <a:close/>
                </a:path>
              </a:pathLst>
            </a:custGeom>
            <a:solidFill>
              <a:srgbClr val="D5EFE9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1473008" cy="55067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719"/>
                </a:lnSpc>
              </a:pPr>
              <a:r>
                <a:rPr lang="en-US" sz="4399" b="1">
                  <a:solidFill>
                    <a:srgbClr val="000000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 教師講評</a:t>
              </a:r>
            </a:p>
            <a:p>
              <a:pPr algn="ctr">
                <a:lnSpc>
                  <a:spcPts val="5719"/>
                </a:lnSpc>
              </a:pPr>
              <a:r>
                <a:rPr lang="en-US" sz="4399" b="1">
                  <a:solidFill>
                    <a:srgbClr val="000000"/>
                  </a:solidFill>
                  <a:latin typeface="Arial Unicode Bold"/>
                  <a:ea typeface="Arial Unicode Bold"/>
                  <a:cs typeface="Arial Unicode Bold"/>
                  <a:sym typeface="Arial Unicode Bold"/>
                </a:rPr>
                <a:t> 概念釐清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7259300" y="9220200"/>
            <a:ext cx="152400" cy="190500"/>
          </a:xfrm>
          <a:prstGeom prst="rect">
            <a:avLst/>
          </a:prstGeom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Noto Sans T Chinese"/>
                <a:ea typeface="Noto Sans T Chinese"/>
                <a:cs typeface="Noto Sans T Chinese"/>
                <a:sym typeface="Noto Sans T Chinese"/>
              </a:rPr>
              <a:t>9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36099" y="39753"/>
            <a:ext cx="19338867" cy="1152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王漢宗特黑體"/>
                <a:ea typeface="王漢宗特黑體"/>
                <a:cs typeface="王漢宗特黑體"/>
                <a:sym typeface="王漢宗特黑體"/>
              </a:rPr>
              <a:t>      學習單一： 1920 年代新思潮如何影響世界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80161" y="3221355"/>
            <a:ext cx="10418877" cy="745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160"/>
              </a:lnSpc>
            </a:pPr>
            <a:r>
              <a:rPr lang="en-US" sz="4400" b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各小組依序展現問題二＆三的討論成果                               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190496" y="2927350"/>
            <a:ext cx="7807728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  <a:p>
            <a:pPr algn="just">
              <a:lnSpc>
                <a:spcPts val="6300"/>
              </a:lnSpc>
            </a:pPr>
            <a:r>
              <a:rPr lang="en-US" sz="4500" b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559957" y="2717607"/>
            <a:ext cx="7068804" cy="65206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703"/>
              </a:lnSpc>
            </a:pPr>
            <a:r>
              <a:rPr lang="en-US" sz="4074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【 </a:t>
            </a:r>
            <a:r>
              <a:rPr lang="en-US" sz="4074" b="1" dirty="0" err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步驟</a:t>
            </a:r>
            <a:r>
              <a:rPr lang="en-US" sz="4074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】</a:t>
            </a:r>
          </a:p>
          <a:p>
            <a:pPr algn="just">
              <a:lnSpc>
                <a:spcPts val="5703"/>
              </a:lnSpc>
            </a:pPr>
            <a:r>
              <a:rPr lang="en-US" sz="4074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1) </a:t>
            </a:r>
            <a:r>
              <a:rPr lang="en-US" sz="4074" b="1" dirty="0" err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請各組將討論結果在小白</a:t>
            </a:r>
            <a:endParaRPr lang="en-US" sz="4074" b="1" dirty="0">
              <a:solidFill>
                <a:srgbClr val="000000"/>
              </a:solidFill>
              <a:latin typeface="Noto Sans T Chinese Bold"/>
              <a:ea typeface="Noto Sans T Chinese Bold"/>
              <a:cs typeface="Noto Sans T Chinese Bold"/>
              <a:sym typeface="Noto Sans T Chinese Bold"/>
            </a:endParaRPr>
          </a:p>
          <a:p>
            <a:pPr algn="just">
              <a:lnSpc>
                <a:spcPts val="5703"/>
              </a:lnSpc>
            </a:pPr>
            <a:r>
              <a:rPr lang="en-US" sz="4074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    </a:t>
            </a:r>
            <a:r>
              <a:rPr lang="en-US" sz="4074" b="1" dirty="0" err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板上標示清楚，並上台進</a:t>
            </a:r>
            <a:endParaRPr lang="en-US" sz="4074" b="1" dirty="0">
              <a:solidFill>
                <a:srgbClr val="000000"/>
              </a:solidFill>
              <a:latin typeface="Noto Sans T Chinese Bold"/>
              <a:ea typeface="Noto Sans T Chinese Bold"/>
              <a:cs typeface="Noto Sans T Chinese Bold"/>
              <a:sym typeface="Noto Sans T Chinese Bold"/>
            </a:endParaRPr>
          </a:p>
          <a:p>
            <a:pPr algn="just">
              <a:lnSpc>
                <a:spcPts val="5703"/>
              </a:lnSpc>
            </a:pPr>
            <a:r>
              <a:rPr lang="en-US" sz="4074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    </a:t>
            </a:r>
            <a:r>
              <a:rPr lang="en-US" sz="4074" b="1" dirty="0" err="1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行報告</a:t>
            </a:r>
            <a:r>
              <a:rPr lang="en-US" sz="4074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。</a:t>
            </a:r>
          </a:p>
          <a:p>
            <a:pPr algn="just">
              <a:lnSpc>
                <a:spcPts val="5703"/>
              </a:lnSpc>
            </a:pPr>
            <a:r>
              <a:rPr lang="en-US" sz="4074" b="1" dirty="0">
                <a:solidFill>
                  <a:srgbClr val="000000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                                  </a:t>
            </a:r>
          </a:p>
          <a:p>
            <a:pPr algn="just">
              <a:lnSpc>
                <a:spcPts val="5703"/>
              </a:lnSpc>
            </a:pPr>
            <a:r>
              <a:rPr lang="en-US" sz="4074" b="1" dirty="0" err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臺灣也同樣在這一波1920年代的新思潮中，受到了很多影響</a:t>
            </a:r>
            <a:r>
              <a:rPr lang="en-US" sz="4074" b="1" dirty="0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， </a:t>
            </a:r>
            <a:r>
              <a:rPr lang="en-US" sz="4074" b="1" dirty="0" err="1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讓我們來一探究竟</a:t>
            </a:r>
            <a:r>
              <a:rPr lang="en-US" sz="4074" b="1" dirty="0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！       </a:t>
            </a:r>
          </a:p>
          <a:p>
            <a:pPr algn="just">
              <a:lnSpc>
                <a:spcPts val="5703"/>
              </a:lnSpc>
            </a:pPr>
            <a:r>
              <a:rPr lang="en-US" sz="4074" b="1" dirty="0">
                <a:solidFill>
                  <a:srgbClr val="691ADB"/>
                </a:solidFill>
                <a:latin typeface="Noto Sans T Chinese Bold"/>
                <a:ea typeface="Noto Sans T Chinese Bold"/>
                <a:cs typeface="Noto Sans T Chinese Bold"/>
                <a:sym typeface="Noto Sans T Chinese Bold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985</Words>
  <Application>Microsoft Office PowerPoint</Application>
  <PresentationFormat>自訂</PresentationFormat>
  <Paragraphs>227</Paragraphs>
  <Slides>26</Slides>
  <Notes>2</Notes>
  <HiddenSlides>0</HiddenSlides>
  <MMClips>1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26</vt:i4>
      </vt:variant>
    </vt:vector>
  </HeadingPairs>
  <TitlesOfParts>
    <vt:vector size="38" baseType="lpstr">
      <vt:lpstr>芫荽</vt:lpstr>
      <vt:lpstr>Calibri</vt:lpstr>
      <vt:lpstr>Arial</vt:lpstr>
      <vt:lpstr>王漢宗特黑體</vt:lpstr>
      <vt:lpstr>Noto Sans T Chinese Bold</vt:lpstr>
      <vt:lpstr>Arimo</vt:lpstr>
      <vt:lpstr>Arimo Bold</vt:lpstr>
      <vt:lpstr>Times New Roman</vt:lpstr>
      <vt:lpstr>Arial Unicode</vt:lpstr>
      <vt:lpstr>Noto Sans T Chinese</vt:lpstr>
      <vt:lpstr>Arial Unicode Bold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台博館教案</dc:title>
  <dc:creator>Green</dc:creator>
  <cp:lastModifiedBy>WANCHING HSU</cp:lastModifiedBy>
  <cp:revision>2</cp:revision>
  <dcterms:created xsi:type="dcterms:W3CDTF">2006-08-16T00:00:00Z</dcterms:created>
  <dcterms:modified xsi:type="dcterms:W3CDTF">2025-07-15T08:52:39Z</dcterms:modified>
  <dc:identifier>DAGXjmmUPQQ</dc:identifier>
</cp:coreProperties>
</file>